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5" r:id="rId2"/>
    <p:sldId id="289" r:id="rId3"/>
    <p:sldId id="307" r:id="rId4"/>
    <p:sldId id="288" r:id="rId5"/>
    <p:sldId id="304" r:id="rId6"/>
    <p:sldId id="301" r:id="rId7"/>
    <p:sldId id="303" r:id="rId8"/>
    <p:sldId id="302" r:id="rId9"/>
    <p:sldId id="306" r:id="rId10"/>
    <p:sldId id="294" r:id="rId11"/>
    <p:sldId id="305" r:id="rId12"/>
    <p:sldId id="310" r:id="rId13"/>
    <p:sldId id="311" r:id="rId14"/>
    <p:sldId id="265" r:id="rId15"/>
    <p:sldId id="277" r:id="rId16"/>
    <p:sldId id="266" r:id="rId17"/>
    <p:sldId id="276" r:id="rId18"/>
    <p:sldId id="267" r:id="rId19"/>
    <p:sldId id="282" r:id="rId20"/>
    <p:sldId id="271" r:id="rId21"/>
    <p:sldId id="281" r:id="rId22"/>
    <p:sldId id="272" r:id="rId23"/>
    <p:sldId id="273" r:id="rId24"/>
    <p:sldId id="274" r:id="rId25"/>
    <p:sldId id="269" r:id="rId26"/>
    <p:sldId id="279" r:id="rId27"/>
    <p:sldId id="268" r:id="rId28"/>
    <p:sldId id="309" r:id="rId29"/>
    <p:sldId id="292" r:id="rId30"/>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p:scale>
          <a:sx n="107" d="100"/>
          <a:sy n="107" d="100"/>
        </p:scale>
        <p:origin x="-1734" y="-1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F9917B46-9906-4ADE-BC7E-086A509272D6}" type="datetimeFigureOut">
              <a:rPr kumimoji="1" lang="ja-JP" altLang="en-US" smtClean="0"/>
              <a:t>2015/8/5</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3537"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DAFECB1F-AF28-45B1-B281-8A0A86D4ADE5}" type="slidenum">
              <a:rPr kumimoji="1" lang="ja-JP" altLang="en-US" smtClean="0"/>
              <a:t>‹#›</a:t>
            </a:fld>
            <a:endParaRPr kumimoji="1" lang="ja-JP" altLang="en-US"/>
          </a:p>
        </p:txBody>
      </p:sp>
    </p:spTree>
    <p:extLst>
      <p:ext uri="{BB962C8B-B14F-4D97-AF65-F5344CB8AC3E}">
        <p14:creationId xmlns:p14="http://schemas.microsoft.com/office/powerpoint/2010/main" val="6612441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AFECB1F-AF28-45B1-B281-8A0A86D4ADE5}" type="slidenum">
              <a:rPr kumimoji="1" lang="ja-JP" altLang="en-US" smtClean="0"/>
              <a:t>4</a:t>
            </a:fld>
            <a:endParaRPr kumimoji="1" lang="ja-JP" altLang="en-US"/>
          </a:p>
        </p:txBody>
      </p:sp>
    </p:spTree>
    <p:extLst>
      <p:ext uri="{BB962C8B-B14F-4D97-AF65-F5344CB8AC3E}">
        <p14:creationId xmlns:p14="http://schemas.microsoft.com/office/powerpoint/2010/main" val="3127868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D08E442-7E15-48FB-97A0-DDB9F3AE82F2}" type="datetime1">
              <a:rPr kumimoji="1" lang="ja-JP" altLang="en-US" smtClean="0"/>
              <a:t>2015/8/5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602893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2561FCC-4EEC-417A-8F90-59766347A84A}" type="datetime1">
              <a:rPr kumimoji="1" lang="ja-JP" altLang="en-US" smtClean="0"/>
              <a:t>2015/8/5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2753436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74F909D-08D8-40B4-9E34-AC172CA7B86F}" type="datetime1">
              <a:rPr kumimoji="1" lang="ja-JP" altLang="en-US" smtClean="0"/>
              <a:t>2015/8/5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282391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025DE5D-007B-4DEA-9728-3CEC678D8AD8}" type="datetime1">
              <a:rPr kumimoji="1" lang="ja-JP" altLang="en-US" smtClean="0"/>
              <a:t>2015/8/5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3784278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5843155-0411-4A22-BF29-A824A745360A}" type="datetime1">
              <a:rPr kumimoji="1" lang="ja-JP" altLang="en-US" smtClean="0"/>
              <a:t>2015/8/5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318179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3C75063-62CF-4A94-AB5F-990AF0440DF7}" type="datetime1">
              <a:rPr kumimoji="1" lang="ja-JP" altLang="en-US" smtClean="0"/>
              <a:t>2015/8/5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270457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046834A-DC39-46BE-98C8-4E5897853BE7}" type="datetime1">
              <a:rPr kumimoji="1" lang="ja-JP" altLang="en-US" smtClean="0"/>
              <a:t>2015/8/5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3085757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0712D77-DCC2-40D1-A5B0-0708F0A5F2B9}" type="datetime1">
              <a:rPr kumimoji="1" lang="ja-JP" altLang="en-US" smtClean="0"/>
              <a:t>2015/8/5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427855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1D72152-C156-45C9-BC9B-DB98123C98F9}" type="datetime1">
              <a:rPr kumimoji="1" lang="ja-JP" altLang="en-US" smtClean="0"/>
              <a:t>2015/8/5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164140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771872C-572B-4222-A2A8-63D76F34D177}" type="datetime1">
              <a:rPr kumimoji="1" lang="ja-JP" altLang="en-US" smtClean="0"/>
              <a:t>2015/8/5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61581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36EC9E1-B791-4AE6-8D63-E6FDA9714674}" type="datetime1">
              <a:rPr kumimoji="1" lang="ja-JP" altLang="en-US" smtClean="0"/>
              <a:t>2015/8/5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3078565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74707B-CF99-4C08-9F0E-88A3D0D4AA12}" type="datetime1">
              <a:rPr kumimoji="1" lang="ja-JP" altLang="en-US" smtClean="0"/>
              <a:t>2015/8/5</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0D641-B719-4818-9904-9C2408900B48}" type="slidenum">
              <a:rPr kumimoji="1" lang="ja-JP" altLang="en-US" smtClean="0"/>
              <a:t>‹#›</a:t>
            </a:fld>
            <a:endParaRPr kumimoji="1" lang="ja-JP" altLang="en-US"/>
          </a:p>
        </p:txBody>
      </p:sp>
    </p:spTree>
    <p:extLst>
      <p:ext uri="{BB962C8B-B14F-4D97-AF65-F5344CB8AC3E}">
        <p14:creationId xmlns:p14="http://schemas.microsoft.com/office/powerpoint/2010/main" val="1247310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www.nippon-p.org/blog"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23528" y="260648"/>
            <a:ext cx="8820472" cy="6481465"/>
          </a:xfrm>
        </p:spPr>
        <p:txBody>
          <a:bodyPr rtlCol="0">
            <a:normAutofit fontScale="90000"/>
          </a:bodyPr>
          <a:lstStyle/>
          <a:p>
            <a:pPr algn="l">
              <a:defRPr/>
            </a:pPr>
            <a:r>
              <a:rPr lang="en-US" altLang="ja-JP" sz="4900" b="1" dirty="0" smtClean="0"/>
              <a:t/>
            </a:r>
            <a:br>
              <a:rPr lang="en-US" altLang="ja-JP" sz="4900" b="1" dirty="0" smtClean="0"/>
            </a:br>
            <a:r>
              <a:rPr lang="ja-JP" altLang="en-US" sz="6700" b="1" dirty="0" smtClean="0"/>
              <a:t>当事者研究の可視化</a:t>
            </a:r>
            <a:r>
              <a:rPr lang="en-US" altLang="ja-JP" sz="6700" b="1" dirty="0" smtClean="0"/>
              <a:t/>
            </a:r>
            <a:br>
              <a:rPr lang="en-US" altLang="ja-JP" sz="6700" b="1" dirty="0" smtClean="0"/>
            </a:br>
            <a:r>
              <a:rPr lang="ja-JP" altLang="en-US" sz="5300" b="1" dirty="0" smtClean="0"/>
              <a:t>テキストマイニングによる探求</a:t>
            </a:r>
            <a:r>
              <a:rPr lang="en-US" altLang="ja-JP" sz="5300" b="1" dirty="0"/>
              <a:t/>
            </a:r>
            <a:br>
              <a:rPr lang="en-US" altLang="ja-JP" sz="5300" b="1" dirty="0"/>
            </a:br>
            <a:r>
              <a:rPr lang="en-US" altLang="ja-JP" sz="4900" dirty="0" smtClean="0"/>
              <a:t/>
            </a:r>
            <a:br>
              <a:rPr lang="en-US" altLang="ja-JP" sz="4900" dirty="0" smtClean="0"/>
            </a:br>
            <a:r>
              <a:rPr lang="ja-JP" altLang="en-US" dirty="0"/>
              <a:t> </a:t>
            </a:r>
            <a:r>
              <a:rPr lang="ja-JP" altLang="en-US" sz="5300" b="1" dirty="0" smtClean="0"/>
              <a:t>小  平  朋  江　　</a:t>
            </a:r>
            <a:r>
              <a:rPr lang="en-US" altLang="ja-JP" sz="3100" b="1" dirty="0" smtClean="0"/>
              <a:t/>
            </a:r>
            <a:br>
              <a:rPr lang="en-US" altLang="ja-JP" sz="3100" b="1" dirty="0" smtClean="0"/>
            </a:br>
            <a:r>
              <a:rPr lang="ja-JP" altLang="en-US" sz="3100" b="1" dirty="0"/>
              <a:t> </a:t>
            </a:r>
            <a:r>
              <a:rPr lang="ja-JP" altLang="en-US" sz="5300" b="1" dirty="0" smtClean="0"/>
              <a:t>いとうたけひこ</a:t>
            </a:r>
            <a:r>
              <a:rPr lang="ja-JP" altLang="en-US" sz="3100" b="1" dirty="0" smtClean="0"/>
              <a:t>　　　　　　　　　　　　</a:t>
            </a:r>
            <a:r>
              <a:rPr lang="en-US" altLang="ja-JP" sz="3100" b="1" dirty="0" smtClean="0"/>
              <a:t/>
            </a:r>
            <a:br>
              <a:rPr lang="en-US" altLang="ja-JP" sz="3100" b="1" dirty="0" smtClean="0"/>
            </a:br>
            <a:r>
              <a:rPr lang="ja-JP" altLang="en-US" sz="3200" dirty="0" smtClean="0">
                <a:latin typeface="+mn-ea"/>
              </a:rPr>
              <a:t>第</a:t>
            </a:r>
            <a:r>
              <a:rPr lang="en-US" altLang="ja-JP" sz="3200" dirty="0" smtClean="0">
                <a:latin typeface="+mn-ea"/>
              </a:rPr>
              <a:t>12</a:t>
            </a:r>
            <a:r>
              <a:rPr lang="ja-JP" altLang="en-US" sz="3200" dirty="0" smtClean="0">
                <a:latin typeface="+mn-ea"/>
              </a:rPr>
              <a:t>回当事者研究全国交流集会　浦河大会</a:t>
            </a:r>
            <a:r>
              <a:rPr lang="en-US" altLang="ja-JP" sz="3200" dirty="0" smtClean="0">
                <a:latin typeface="+mn-ea"/>
              </a:rPr>
              <a:t/>
            </a:r>
            <a:br>
              <a:rPr lang="en-US" altLang="ja-JP" sz="3200" dirty="0" smtClean="0">
                <a:latin typeface="+mn-ea"/>
              </a:rPr>
            </a:br>
            <a:r>
              <a:rPr lang="ja-JP" altLang="en-US" sz="3200" dirty="0" smtClean="0">
                <a:latin typeface="+mn-ea"/>
              </a:rPr>
              <a:t>浦河町総合文化会館　文化ホール</a:t>
            </a:r>
            <a:r>
              <a:rPr lang="en-US" altLang="ja-JP" sz="2800" dirty="0" smtClean="0">
                <a:latin typeface="+mn-ea"/>
              </a:rPr>
              <a:t> </a:t>
            </a:r>
            <a:r>
              <a:rPr lang="ja-JP" altLang="en-US" sz="2700" b="1" dirty="0" smtClean="0">
                <a:latin typeface="AR P丸ゴシック体M" panose="020B0600010101010101" pitchFamily="50" charset="-128"/>
                <a:ea typeface="AR P丸ゴシック体M" panose="020B0600010101010101" pitchFamily="50" charset="-128"/>
              </a:rPr>
              <a:t>　</a:t>
            </a:r>
            <a:r>
              <a:rPr lang="en-US" altLang="ja-JP" sz="2700" b="1" dirty="0" smtClean="0">
                <a:latin typeface="AR P丸ゴシック体M" panose="020B0600010101010101" pitchFamily="50" charset="-128"/>
                <a:ea typeface="AR P丸ゴシック体M" panose="020B0600010101010101" pitchFamily="50" charset="-128"/>
              </a:rPr>
              <a:t/>
            </a:r>
            <a:br>
              <a:rPr lang="en-US" altLang="ja-JP" sz="2700" b="1" dirty="0" smtClean="0">
                <a:latin typeface="AR P丸ゴシック体M" panose="020B0600010101010101" pitchFamily="50" charset="-128"/>
                <a:ea typeface="AR P丸ゴシック体M" panose="020B0600010101010101" pitchFamily="50" charset="-128"/>
              </a:rPr>
            </a:br>
            <a:r>
              <a:rPr lang="en-US" altLang="ja-JP" sz="3200" dirty="0" smtClean="0">
                <a:latin typeface="+mn-ea"/>
              </a:rPr>
              <a:t>2015</a:t>
            </a:r>
            <a:r>
              <a:rPr lang="ja-JP" altLang="en-US" sz="3200" dirty="0" smtClean="0">
                <a:latin typeface="+mn-ea"/>
              </a:rPr>
              <a:t>年</a:t>
            </a:r>
            <a:r>
              <a:rPr lang="en-US" altLang="ja-JP" sz="3200" dirty="0">
                <a:latin typeface="+mn-ea"/>
              </a:rPr>
              <a:t>7</a:t>
            </a:r>
            <a:r>
              <a:rPr lang="ja-JP" altLang="en-US" sz="3200" dirty="0" smtClean="0">
                <a:latin typeface="+mn-ea"/>
              </a:rPr>
              <a:t>月</a:t>
            </a:r>
            <a:r>
              <a:rPr lang="en-US" altLang="ja-JP" sz="3200" dirty="0">
                <a:latin typeface="+mn-ea"/>
              </a:rPr>
              <a:t>30</a:t>
            </a:r>
            <a:r>
              <a:rPr lang="ja-JP" altLang="en-US" sz="3200" dirty="0" smtClean="0">
                <a:latin typeface="+mn-ea"/>
              </a:rPr>
              <a:t>日（</a:t>
            </a:r>
            <a:r>
              <a:rPr lang="ja-JP" altLang="en-US" sz="3200" dirty="0">
                <a:latin typeface="+mn-ea"/>
              </a:rPr>
              <a:t>木</a:t>
            </a:r>
            <a:r>
              <a:rPr lang="ja-JP" altLang="en-US" sz="3200" dirty="0" smtClean="0">
                <a:latin typeface="+mn-ea"/>
              </a:rPr>
              <a:t>）</a:t>
            </a:r>
            <a:r>
              <a:rPr lang="en-US" altLang="ja-JP" sz="3200" dirty="0" smtClean="0">
                <a:latin typeface="+mn-ea"/>
              </a:rPr>
              <a:t>10:00-17:30</a:t>
            </a:r>
            <a:r>
              <a:rPr lang="en-US" altLang="ja-JP" sz="3100" dirty="0" smtClean="0">
                <a:latin typeface="AR P丸ゴシック体M" panose="020B0600010101010101" pitchFamily="50" charset="-128"/>
                <a:ea typeface="AR P丸ゴシック体M" panose="020B0600010101010101" pitchFamily="50" charset="-128"/>
              </a:rPr>
              <a:t/>
            </a:r>
            <a:br>
              <a:rPr lang="en-US" altLang="ja-JP" sz="3100" dirty="0" smtClean="0">
                <a:latin typeface="AR P丸ゴシック体M" panose="020B0600010101010101" pitchFamily="50" charset="-128"/>
                <a:ea typeface="AR P丸ゴシック体M" panose="020B0600010101010101" pitchFamily="50" charset="-128"/>
              </a:rPr>
            </a:br>
            <a:r>
              <a:rPr lang="ja-JP" altLang="en-US" sz="2800" dirty="0" smtClean="0"/>
              <a:t>　　　　　　　　　　　　　　　　　　　　　</a:t>
            </a:r>
            <a:r>
              <a:rPr lang="en-US" altLang="ja-JP" sz="2800" dirty="0" smtClean="0"/>
              <a:t/>
            </a:r>
            <a:br>
              <a:rPr lang="en-US" altLang="ja-JP" sz="2800" dirty="0" smtClean="0"/>
            </a:br>
            <a:r>
              <a:rPr lang="ja-JP" altLang="en-US" sz="2800" dirty="0" smtClean="0"/>
              <a:t>　　　　</a:t>
            </a:r>
            <a:r>
              <a:rPr lang="en-US" altLang="ja-JP" sz="3100" dirty="0" smtClean="0"/>
              <a:t/>
            </a:r>
            <a:br>
              <a:rPr lang="en-US" altLang="ja-JP" sz="3100" dirty="0" smtClean="0"/>
            </a:br>
            <a:endParaRPr lang="ja-JP" altLang="en-US" dirty="0" smtClean="0"/>
          </a:p>
        </p:txBody>
      </p:sp>
      <p:sp>
        <p:nvSpPr>
          <p:cNvPr id="2052" name="スライド番号プレースホル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spcBef>
                <a:spcPct val="0"/>
              </a:spcBef>
              <a:buFontTx/>
              <a:buNone/>
            </a:pPr>
            <a:fld id="{865377F9-3AD5-44C4-8321-91E5ACD300AD}" type="slidenum">
              <a:rPr lang="ja-JP" altLang="en-US" sz="1200" smtClean="0">
                <a:solidFill>
                  <a:srgbClr val="898989"/>
                </a:solidFill>
              </a:rPr>
              <a:pPr>
                <a:spcBef>
                  <a:spcPct val="0"/>
                </a:spcBef>
                <a:buFontTx/>
                <a:buNone/>
              </a:pPr>
              <a:t>1</a:t>
            </a:fld>
            <a:endParaRPr lang="ja-JP" altLang="en-US" sz="1200" smtClean="0">
              <a:solidFill>
                <a:srgbClr val="898989"/>
              </a:solidFill>
            </a:endParaRPr>
          </a:p>
        </p:txBody>
      </p:sp>
      <p:pic>
        <p:nvPicPr>
          <p:cNvPr id="2053" name="Picture 11" descr="保健医療福祉の総合大学　聖隸クリストファー大学"/>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1" y="2780928"/>
            <a:ext cx="4320480"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1" y="3717033"/>
            <a:ext cx="4392487"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8322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0648"/>
            <a:ext cx="9144000" cy="1008112"/>
          </a:xfrm>
        </p:spPr>
        <p:txBody>
          <a:bodyPr>
            <a:normAutofit fontScale="90000"/>
          </a:bodyPr>
          <a:lstStyle/>
          <a:p>
            <a:pPr algn="l"/>
            <a:r>
              <a:rPr lang="ja-JP" altLang="en-US" dirty="0"/>
              <a:t>統合失調症の語りの研究</a:t>
            </a:r>
            <a:r>
              <a:rPr lang="en-US" altLang="ja-JP" dirty="0"/>
              <a:t/>
            </a:r>
            <a:br>
              <a:rPr lang="en-US" altLang="ja-JP" dirty="0"/>
            </a:br>
            <a:endParaRPr kumimoji="1" lang="ja-JP" altLang="en-US" dirty="0"/>
          </a:p>
        </p:txBody>
      </p:sp>
      <p:sp>
        <p:nvSpPr>
          <p:cNvPr id="3" name="コンテンツ プレースホルダー 2"/>
          <p:cNvSpPr>
            <a:spLocks noGrp="1"/>
          </p:cNvSpPr>
          <p:nvPr>
            <p:ph idx="1"/>
          </p:nvPr>
        </p:nvSpPr>
        <p:spPr>
          <a:xfrm>
            <a:off x="0" y="836712"/>
            <a:ext cx="9144000" cy="6021288"/>
          </a:xfrm>
        </p:spPr>
        <p:txBody>
          <a:bodyPr>
            <a:normAutofit/>
          </a:bodyPr>
          <a:lstStyle/>
          <a:p>
            <a:pPr marL="0" indent="0">
              <a:buNone/>
            </a:pPr>
            <a:r>
              <a:rPr lang="ja-JP" altLang="en-US" dirty="0" smtClean="0"/>
              <a:t>　　闘病記・手記・</a:t>
            </a:r>
            <a:r>
              <a:rPr lang="ja-JP" altLang="en-US" dirty="0" smtClean="0">
                <a:solidFill>
                  <a:srgbClr val="FF0000"/>
                </a:solidFill>
              </a:rPr>
              <a:t>当事者</a:t>
            </a:r>
            <a:r>
              <a:rPr lang="ja-JP" altLang="en-US" dirty="0">
                <a:solidFill>
                  <a:srgbClr val="FF0000"/>
                </a:solidFill>
              </a:rPr>
              <a:t>研究</a:t>
            </a:r>
            <a:r>
              <a:rPr lang="ja-JP" altLang="en-US" dirty="0"/>
              <a:t>を</a:t>
            </a:r>
            <a:r>
              <a:rPr lang="ja-JP" altLang="en-US" dirty="0" smtClean="0"/>
              <a:t>テキストマイニング</a:t>
            </a:r>
            <a:endParaRPr lang="en-US" altLang="ja-JP" dirty="0" smtClean="0"/>
          </a:p>
          <a:p>
            <a:pPr marL="0" indent="0">
              <a:buNone/>
            </a:pPr>
            <a:r>
              <a:rPr lang="ja-JP" altLang="en-US" dirty="0" smtClean="0"/>
              <a:t>　　　　　テキストマイニングに期待できること</a:t>
            </a:r>
            <a:endParaRPr lang="en-US" altLang="ja-JP" dirty="0" smtClean="0"/>
          </a:p>
          <a:p>
            <a:pPr marL="0" indent="0">
              <a:buNone/>
            </a:pPr>
            <a:r>
              <a:rPr lang="ja-JP" altLang="en-US" dirty="0"/>
              <a:t>　</a:t>
            </a:r>
            <a:r>
              <a:rPr lang="ja-JP" altLang="en-US" dirty="0" smtClean="0"/>
              <a:t>　　　　　　　　　　　　　</a:t>
            </a:r>
            <a:r>
              <a:rPr lang="ja-JP" altLang="en-US" b="1" dirty="0" smtClean="0"/>
              <a:t>↓</a:t>
            </a:r>
            <a:endParaRPr lang="en-US" altLang="ja-JP" b="1" dirty="0"/>
          </a:p>
          <a:p>
            <a:r>
              <a:rPr lang="ja-JP" altLang="en-US" dirty="0" smtClean="0"/>
              <a:t>対象としたテキスト（</a:t>
            </a:r>
            <a:r>
              <a:rPr lang="ja-JP" altLang="en-US" dirty="0" smtClean="0">
                <a:solidFill>
                  <a:srgbClr val="FF0000"/>
                </a:solidFill>
              </a:rPr>
              <a:t>鉱山</a:t>
            </a:r>
            <a:r>
              <a:rPr lang="ja-JP" altLang="en-US" dirty="0" smtClean="0"/>
              <a:t>）からマイニング（</a:t>
            </a:r>
            <a:r>
              <a:rPr lang="ja-JP" altLang="en-US" dirty="0" smtClean="0">
                <a:solidFill>
                  <a:srgbClr val="FF0000"/>
                </a:solidFill>
              </a:rPr>
              <a:t>発掘</a:t>
            </a:r>
            <a:r>
              <a:rPr lang="ja-JP" altLang="en-US" dirty="0" smtClean="0"/>
              <a:t>）を行い鉱石を</a:t>
            </a:r>
            <a:r>
              <a:rPr lang="ja-JP" altLang="en-US" dirty="0" smtClean="0">
                <a:solidFill>
                  <a:srgbClr val="FF0000"/>
                </a:solidFill>
              </a:rPr>
              <a:t>見つけだす</a:t>
            </a:r>
            <a:r>
              <a:rPr lang="ja-JP" altLang="en-US" dirty="0" smtClean="0"/>
              <a:t>（小平・いとう・大高，</a:t>
            </a:r>
            <a:r>
              <a:rPr lang="en-US" altLang="ja-JP" dirty="0" smtClean="0"/>
              <a:t>2010</a:t>
            </a:r>
            <a:r>
              <a:rPr lang="ja-JP" altLang="en-US" dirty="0" smtClean="0"/>
              <a:t>）</a:t>
            </a:r>
            <a:endParaRPr lang="ja-JP" altLang="en-US" dirty="0"/>
          </a:p>
          <a:p>
            <a:r>
              <a:rPr lang="ja-JP" altLang="en-US" dirty="0" smtClean="0"/>
              <a:t>大量の文字データにおける頻度や関係から</a:t>
            </a:r>
            <a:r>
              <a:rPr lang="ja-JP" altLang="en-US" dirty="0" smtClean="0">
                <a:solidFill>
                  <a:srgbClr val="FF0000"/>
                </a:solidFill>
              </a:rPr>
              <a:t>新たな事実をあぶり出す</a:t>
            </a:r>
            <a:r>
              <a:rPr lang="ja-JP" altLang="en-US" dirty="0" smtClean="0"/>
              <a:t>（いとう，</a:t>
            </a:r>
            <a:r>
              <a:rPr lang="en-US" altLang="ja-JP" dirty="0" smtClean="0"/>
              <a:t>2013</a:t>
            </a:r>
            <a:r>
              <a:rPr lang="ja-JP" altLang="en-US" dirty="0" smtClean="0"/>
              <a:t>）</a:t>
            </a:r>
            <a:endParaRPr lang="en-US" altLang="ja-JP" dirty="0"/>
          </a:p>
          <a:p>
            <a:r>
              <a:rPr kumimoji="1" lang="ja-JP" altLang="en-US" dirty="0" smtClean="0"/>
              <a:t>「</a:t>
            </a:r>
            <a:r>
              <a:rPr kumimoji="1" lang="ja-JP" altLang="en-US" dirty="0" smtClean="0">
                <a:solidFill>
                  <a:srgbClr val="FF0000"/>
                </a:solidFill>
              </a:rPr>
              <a:t>みんなの気持ち</a:t>
            </a:r>
            <a:r>
              <a:rPr kumimoji="1" lang="ja-JP" altLang="en-US" dirty="0" smtClean="0"/>
              <a:t>」の可視化（谷山ら，</a:t>
            </a:r>
            <a:r>
              <a:rPr kumimoji="1" lang="en-US" altLang="ja-JP" dirty="0" smtClean="0"/>
              <a:t>2013</a:t>
            </a:r>
            <a:r>
              <a:rPr kumimoji="1" lang="ja-JP" altLang="en-US" dirty="0" smtClean="0"/>
              <a:t>）</a:t>
            </a:r>
            <a:endParaRPr kumimoji="1" lang="en-US" altLang="ja-JP" dirty="0" smtClean="0"/>
          </a:p>
          <a:p>
            <a:pPr marL="0" indent="0">
              <a:buNone/>
            </a:pPr>
            <a:r>
              <a:rPr lang="ja-JP" altLang="en-US" sz="4000" b="1" dirty="0" smtClean="0"/>
              <a:t>　　　　　　　　　　　</a:t>
            </a:r>
            <a:r>
              <a:rPr lang="ja-JP" altLang="en-US" b="1" dirty="0" smtClean="0"/>
              <a:t>↓</a:t>
            </a:r>
            <a:endParaRPr kumimoji="1" lang="en-US" altLang="ja-JP" b="1" dirty="0" smtClean="0"/>
          </a:p>
          <a:p>
            <a:pPr marL="0" indent="0">
              <a:buNone/>
            </a:pPr>
            <a:r>
              <a:rPr kumimoji="1" lang="ja-JP" altLang="en-US" dirty="0" smtClean="0"/>
              <a:t>　</a:t>
            </a:r>
            <a:r>
              <a:rPr kumimoji="1" lang="ja-JP" altLang="en-US" dirty="0" smtClean="0">
                <a:solidFill>
                  <a:srgbClr val="FF0000"/>
                </a:solidFill>
              </a:rPr>
              <a:t>当事者視点での回復の姿</a:t>
            </a:r>
            <a:r>
              <a:rPr kumimoji="1" lang="ja-JP" altLang="en-US" dirty="0" smtClean="0"/>
              <a:t>を明らかにできる可能性</a:t>
            </a:r>
            <a:endParaRPr kumimoji="1" lang="en-US" altLang="ja-JP" dirty="0" smtClean="0"/>
          </a:p>
          <a:p>
            <a:pPr marL="0" indent="0">
              <a:buNone/>
            </a:pPr>
            <a:endParaRPr lang="en-US" altLang="ja-JP" dirty="0" smtClean="0"/>
          </a:p>
        </p:txBody>
      </p:sp>
      <p:sp>
        <p:nvSpPr>
          <p:cNvPr id="4" name="スライド番号プレースホルダー 3"/>
          <p:cNvSpPr>
            <a:spLocks noGrp="1"/>
          </p:cNvSpPr>
          <p:nvPr>
            <p:ph type="sldNum" sz="quarter" idx="12"/>
          </p:nvPr>
        </p:nvSpPr>
        <p:spPr/>
        <p:txBody>
          <a:bodyPr/>
          <a:lstStyle/>
          <a:p>
            <a:fld id="{FBD0D641-B719-4818-9904-9C2408900B48}" type="slidenum">
              <a:rPr kumimoji="1" lang="ja-JP" altLang="en-US" smtClean="0"/>
              <a:t>10</a:t>
            </a:fld>
            <a:endParaRPr kumimoji="1" lang="ja-JP" altLang="en-US"/>
          </a:p>
        </p:txBody>
      </p:sp>
    </p:spTree>
    <p:extLst>
      <p:ext uri="{BB962C8B-B14F-4D97-AF65-F5344CB8AC3E}">
        <p14:creationId xmlns:p14="http://schemas.microsoft.com/office/powerpoint/2010/main" val="11527262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円/楕円 5"/>
          <p:cNvSpPr/>
          <p:nvPr/>
        </p:nvSpPr>
        <p:spPr>
          <a:xfrm>
            <a:off x="4716016" y="1628800"/>
            <a:ext cx="194421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7504" y="0"/>
            <a:ext cx="8856984" cy="1196752"/>
          </a:xfrm>
        </p:spPr>
        <p:txBody>
          <a:bodyPr>
            <a:normAutofit/>
          </a:bodyPr>
          <a:lstStyle/>
          <a:p>
            <a:pPr algn="l"/>
            <a:endParaRPr kumimoji="1" lang="ja-JP" alt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5105" y="0"/>
            <a:ext cx="442798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FBD0D641-B719-4818-9904-9C2408900B48}" type="slidenum">
              <a:rPr kumimoji="1" lang="ja-JP" altLang="en-US" smtClean="0"/>
              <a:t>11</a:t>
            </a:fld>
            <a:endParaRPr kumimoji="1" lang="ja-JP" alt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0"/>
            <a:ext cx="4896544"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角丸四角形 6"/>
          <p:cNvSpPr/>
          <p:nvPr/>
        </p:nvSpPr>
        <p:spPr>
          <a:xfrm>
            <a:off x="4499992" y="2672916"/>
            <a:ext cx="2232248" cy="756084"/>
          </a:xfrm>
          <a:prstGeom prst="round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1835696" y="2348880"/>
            <a:ext cx="576064" cy="324036"/>
          </a:xfrm>
          <a:prstGeom prst="round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251520" y="6525344"/>
            <a:ext cx="864096" cy="216024"/>
          </a:xfrm>
          <a:prstGeom prst="round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3266974" y="6309320"/>
            <a:ext cx="720080" cy="216024"/>
          </a:xfrm>
          <a:prstGeom prst="roundRect">
            <a:avLst/>
          </a:prstGeom>
          <a:solidFill>
            <a:schemeClr val="accent1">
              <a:alpha val="1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0221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24"/>
            <a:ext cx="5651138" cy="2442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7584" y="2630700"/>
            <a:ext cx="8496944" cy="422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FBD0D641-B719-4818-9904-9C2408900B48}" type="slidenum">
              <a:rPr kumimoji="1" lang="ja-JP" altLang="en-US" smtClean="0"/>
              <a:t>12</a:t>
            </a:fld>
            <a:endParaRPr kumimoji="1" lang="ja-JP" altLang="en-US"/>
          </a:p>
        </p:txBody>
      </p:sp>
    </p:spTree>
    <p:extLst>
      <p:ext uri="{BB962C8B-B14F-4D97-AF65-F5344CB8AC3E}">
        <p14:creationId xmlns:p14="http://schemas.microsoft.com/office/powerpoint/2010/main" val="2367688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71736"/>
            <a:ext cx="6516216" cy="2185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2257214"/>
            <a:ext cx="6084737" cy="4500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6068388" y="2996952"/>
            <a:ext cx="3024336" cy="2585323"/>
          </a:xfrm>
          <a:prstGeom prst="rect">
            <a:avLst/>
          </a:prstGeom>
        </p:spPr>
        <p:txBody>
          <a:bodyPr wrap="square">
            <a:spAutoFit/>
          </a:bodyPr>
          <a:lstStyle/>
          <a:p>
            <a:r>
              <a:rPr lang="ja-JP" altLang="ja-JP" dirty="0"/>
              <a:t>【文献】大高庸平・いとうたけひこ・小平朋江・佐藤友香</a:t>
            </a:r>
            <a:r>
              <a:rPr lang="en-US" altLang="ja-JP" dirty="0"/>
              <a:t> 2010 </a:t>
            </a:r>
            <a:r>
              <a:rPr lang="ja-JP" altLang="ja-JP" dirty="0"/>
              <a:t>当事者研究の記述の構造分析：向谷地・浦河</a:t>
            </a:r>
            <a:r>
              <a:rPr lang="ja-JP" altLang="en-US" dirty="0" err="1"/>
              <a:t>べ</a:t>
            </a:r>
            <a:r>
              <a:rPr lang="ja-JP" altLang="en-US" dirty="0"/>
              <a:t>てるの</a:t>
            </a:r>
            <a:r>
              <a:rPr lang="ja-JP" altLang="ja-JP" dirty="0"/>
              <a:t>家『安心して絶望できる人生』を対象として 心理教育・家族教室ネットワーク第</a:t>
            </a:r>
            <a:r>
              <a:rPr lang="en-US" altLang="ja-JP" dirty="0"/>
              <a:t>13</a:t>
            </a:r>
            <a:r>
              <a:rPr lang="ja-JP" altLang="ja-JP" dirty="0"/>
              <a:t>回研究集会（福岡大会）抄録集</a:t>
            </a:r>
            <a:r>
              <a:rPr lang="en-US" altLang="ja-JP" dirty="0"/>
              <a:t>, 53.</a:t>
            </a:r>
            <a:endParaRPr lang="ja-JP" altLang="ja-JP" dirty="0"/>
          </a:p>
        </p:txBody>
      </p:sp>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13</a:t>
            </a:fld>
            <a:endParaRPr kumimoji="1" lang="ja-JP" altLang="en-US"/>
          </a:p>
        </p:txBody>
      </p:sp>
    </p:spTree>
    <p:extLst>
      <p:ext uri="{BB962C8B-B14F-4D97-AF65-F5344CB8AC3E}">
        <p14:creationId xmlns:p14="http://schemas.microsoft.com/office/powerpoint/2010/main" val="2105457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2880320" cy="792088"/>
          </a:xfrm>
        </p:spPr>
        <p:txBody>
          <a:bodyPr>
            <a:normAutofit/>
          </a:bodyPr>
          <a:lstStyle/>
          <a:p>
            <a:pPr algn="l"/>
            <a:r>
              <a:rPr lang="ja-JP" altLang="en-US" dirty="0"/>
              <a:t>はじめに</a:t>
            </a:r>
            <a:endParaRPr kumimoji="1" lang="ja-JP" altLang="en-US" dirty="0"/>
          </a:p>
        </p:txBody>
      </p:sp>
      <p:sp>
        <p:nvSpPr>
          <p:cNvPr id="3" name="コンテンツ プレースホルダー 2"/>
          <p:cNvSpPr>
            <a:spLocks noGrp="1"/>
          </p:cNvSpPr>
          <p:nvPr>
            <p:ph idx="1"/>
          </p:nvPr>
        </p:nvSpPr>
        <p:spPr>
          <a:xfrm>
            <a:off x="0" y="1052736"/>
            <a:ext cx="9252520" cy="5544616"/>
          </a:xfrm>
        </p:spPr>
        <p:txBody>
          <a:bodyPr>
            <a:normAutofit fontScale="92500" lnSpcReduction="20000"/>
          </a:bodyPr>
          <a:lstStyle/>
          <a:p>
            <a:pPr marL="0" indent="0">
              <a:buNone/>
            </a:pPr>
            <a:endParaRPr lang="en-US" altLang="ja-JP" sz="2100" dirty="0" smtClean="0"/>
          </a:p>
          <a:p>
            <a:pPr marL="0" indent="0">
              <a:buNone/>
            </a:pPr>
            <a:r>
              <a:rPr lang="ja-JP" altLang="en-US" sz="2800" dirty="0" smtClean="0"/>
              <a:t>・</a:t>
            </a:r>
            <a:r>
              <a:rPr lang="ja-JP" altLang="ja-JP" sz="2800" dirty="0" smtClean="0"/>
              <a:t>大高</a:t>
            </a:r>
            <a:r>
              <a:rPr lang="ja-JP" altLang="ja-JP" sz="2800" dirty="0"/>
              <a:t>・いとう・小平・佐藤（</a:t>
            </a:r>
            <a:r>
              <a:rPr lang="en-US" altLang="ja-JP" sz="2800" dirty="0"/>
              <a:t>2010</a:t>
            </a:r>
            <a:r>
              <a:rPr lang="ja-JP" altLang="ja-JP" sz="2800" dirty="0" smtClean="0"/>
              <a:t>）</a:t>
            </a:r>
            <a:endParaRPr lang="en-US" altLang="ja-JP" sz="2800" dirty="0" smtClean="0"/>
          </a:p>
          <a:p>
            <a:pPr marL="0" indent="0">
              <a:buNone/>
            </a:pPr>
            <a:r>
              <a:rPr lang="ja-JP" altLang="en-US" sz="2800" dirty="0"/>
              <a:t>　</a:t>
            </a:r>
            <a:r>
              <a:rPr lang="ja-JP" altLang="ja-JP" sz="2800" dirty="0" smtClean="0">
                <a:solidFill>
                  <a:srgbClr val="FF0000"/>
                </a:solidFill>
              </a:rPr>
              <a:t>『</a:t>
            </a:r>
            <a:r>
              <a:rPr lang="ja-JP" altLang="ja-JP" sz="2800" dirty="0">
                <a:solidFill>
                  <a:srgbClr val="FF0000"/>
                </a:solidFill>
              </a:rPr>
              <a:t>安心して絶望できる人生』</a:t>
            </a:r>
            <a:r>
              <a:rPr lang="ja-JP" altLang="ja-JP" sz="2800" dirty="0"/>
              <a:t>のテキストマイニングで当事者</a:t>
            </a:r>
            <a:r>
              <a:rPr lang="ja-JP" altLang="ja-JP" sz="2800" dirty="0" smtClean="0"/>
              <a:t>研究</a:t>
            </a:r>
            <a:endParaRPr lang="en-US" altLang="ja-JP" sz="2800" dirty="0" smtClean="0"/>
          </a:p>
          <a:p>
            <a:pPr marL="0" indent="0">
              <a:buNone/>
            </a:pPr>
            <a:r>
              <a:rPr lang="ja-JP" altLang="en-US" sz="2800" dirty="0" smtClean="0"/>
              <a:t>　</a:t>
            </a:r>
            <a:r>
              <a:rPr lang="ja-JP" altLang="ja-JP" sz="2800" dirty="0" smtClean="0"/>
              <a:t>の</a:t>
            </a:r>
            <a:r>
              <a:rPr lang="ja-JP" altLang="ja-JP" sz="2800" dirty="0"/>
              <a:t>記述の構造分析</a:t>
            </a:r>
            <a:r>
              <a:rPr lang="ja-JP" altLang="ja-JP" sz="2800" dirty="0" smtClean="0"/>
              <a:t>を</a:t>
            </a:r>
            <a:r>
              <a:rPr lang="ja-JP" altLang="en-US" sz="2800" dirty="0" smtClean="0"/>
              <a:t>行った</a:t>
            </a:r>
            <a:endParaRPr lang="en-US" altLang="ja-JP" sz="2800" dirty="0"/>
          </a:p>
          <a:p>
            <a:pPr marL="0" indent="0">
              <a:buNone/>
            </a:pPr>
            <a:r>
              <a:rPr lang="ja-JP" altLang="en-US" sz="2800" dirty="0"/>
              <a:t>　</a:t>
            </a:r>
            <a:r>
              <a:rPr lang="ja-JP" altLang="ja-JP" sz="2800" dirty="0" smtClean="0"/>
              <a:t>その</a:t>
            </a:r>
            <a:r>
              <a:rPr lang="ja-JP" altLang="ja-JP" sz="2800" dirty="0"/>
              <a:t>構造は科学論文と同じ体裁で仲間との語りを通した研究</a:t>
            </a:r>
            <a:r>
              <a:rPr lang="ja-JP" altLang="ja-JP" sz="2800" dirty="0" smtClean="0"/>
              <a:t>に</a:t>
            </a:r>
            <a:endParaRPr lang="en-US" altLang="ja-JP" sz="2800" dirty="0" smtClean="0"/>
          </a:p>
          <a:p>
            <a:pPr marL="0" indent="0">
              <a:buNone/>
            </a:pPr>
            <a:r>
              <a:rPr lang="ja-JP" altLang="en-US" sz="2800" dirty="0"/>
              <a:t>　</a:t>
            </a:r>
            <a:r>
              <a:rPr lang="ja-JP" altLang="ja-JP" sz="2800" dirty="0" smtClean="0"/>
              <a:t>よる</a:t>
            </a:r>
            <a:r>
              <a:rPr lang="ja-JP" altLang="ja-JP" sz="2800" dirty="0"/>
              <a:t>対処法が語られて</a:t>
            </a:r>
            <a:r>
              <a:rPr lang="ja-JP" altLang="ja-JP" sz="2800" dirty="0" smtClean="0"/>
              <a:t>い</a:t>
            </a:r>
            <a:r>
              <a:rPr lang="ja-JP" altLang="en-US" sz="2800" dirty="0" smtClean="0"/>
              <a:t>た</a:t>
            </a:r>
            <a:endParaRPr lang="en-US" altLang="ja-JP" sz="2800" dirty="0" smtClean="0"/>
          </a:p>
          <a:p>
            <a:pPr marL="0" indent="0">
              <a:buNone/>
            </a:pPr>
            <a:endParaRPr lang="en-US" altLang="ja-JP" sz="2800" dirty="0"/>
          </a:p>
          <a:p>
            <a:pPr marL="0" indent="0">
              <a:buNone/>
            </a:pPr>
            <a:r>
              <a:rPr lang="ja-JP" altLang="en-US" sz="2800" dirty="0" smtClean="0"/>
              <a:t>・</a:t>
            </a:r>
            <a:r>
              <a:rPr lang="ja-JP" altLang="ja-JP" sz="2800" dirty="0" smtClean="0"/>
              <a:t>大高</a:t>
            </a:r>
            <a:r>
              <a:rPr lang="ja-JP" altLang="ja-JP" sz="2800" dirty="0"/>
              <a:t>・いとう・小平（</a:t>
            </a:r>
            <a:r>
              <a:rPr lang="en-US" altLang="ja-JP" sz="2800" dirty="0"/>
              <a:t>2010</a:t>
            </a:r>
            <a:r>
              <a:rPr lang="ja-JP" altLang="ja-JP" sz="2800" dirty="0" smtClean="0"/>
              <a:t>）</a:t>
            </a:r>
            <a:endParaRPr lang="en-US" altLang="ja-JP" sz="2800" dirty="0" smtClean="0"/>
          </a:p>
          <a:p>
            <a:pPr marL="0" indent="0">
              <a:buNone/>
            </a:pPr>
            <a:r>
              <a:rPr lang="ja-JP" altLang="en-US" sz="2800" dirty="0"/>
              <a:t>　</a:t>
            </a:r>
            <a:r>
              <a:rPr lang="ja-JP" altLang="ja-JP" sz="2800" dirty="0" smtClean="0"/>
              <a:t>ウェブサイト</a:t>
            </a:r>
            <a:r>
              <a:rPr lang="ja-JP" altLang="ja-JP" sz="2800" dirty="0">
                <a:solidFill>
                  <a:srgbClr val="FF0000"/>
                </a:solidFill>
              </a:rPr>
              <a:t>『当事者研究の部屋』</a:t>
            </a:r>
            <a:r>
              <a:rPr lang="ja-JP" altLang="ja-JP" sz="2800" dirty="0"/>
              <a:t>の</a:t>
            </a:r>
            <a:r>
              <a:rPr lang="ja-JP" altLang="ja-JP" sz="2800" dirty="0" smtClean="0"/>
              <a:t>分析</a:t>
            </a:r>
            <a:r>
              <a:rPr lang="ja-JP" altLang="en-US" sz="2800" dirty="0" smtClean="0"/>
              <a:t>を行った</a:t>
            </a:r>
            <a:endParaRPr lang="en-US" altLang="ja-JP" sz="2800" dirty="0" smtClean="0"/>
          </a:p>
          <a:p>
            <a:pPr marL="0" indent="0">
              <a:buNone/>
            </a:pPr>
            <a:r>
              <a:rPr lang="ja-JP" altLang="en-US" sz="2800" dirty="0" smtClean="0"/>
              <a:t>　</a:t>
            </a:r>
            <a:r>
              <a:rPr lang="ja-JP" altLang="ja-JP" sz="2800" dirty="0" smtClean="0"/>
              <a:t>当事者</a:t>
            </a:r>
            <a:r>
              <a:rPr lang="ja-JP" altLang="ja-JP" sz="2800" dirty="0"/>
              <a:t>の苦労を仲間とともに取り戻す回復の構造が確認</a:t>
            </a:r>
            <a:r>
              <a:rPr lang="ja-JP" altLang="ja-JP" sz="2800" dirty="0" smtClean="0"/>
              <a:t>され</a:t>
            </a:r>
            <a:r>
              <a:rPr lang="ja-JP" altLang="en-US" sz="2800" dirty="0" smtClean="0"/>
              <a:t>た</a:t>
            </a:r>
            <a:endParaRPr lang="ja-JP" altLang="ja-JP" sz="2800" dirty="0"/>
          </a:p>
          <a:p>
            <a:pPr marL="0" indent="0">
              <a:buNone/>
            </a:pPr>
            <a:endParaRPr lang="en-US" altLang="ja-JP" sz="2100" dirty="0"/>
          </a:p>
          <a:p>
            <a:pPr marL="0" indent="0">
              <a:buNone/>
            </a:pPr>
            <a:endParaRPr lang="en-US" altLang="ja-JP" sz="2100" dirty="0" smtClean="0"/>
          </a:p>
          <a:p>
            <a:pPr marL="0" indent="0">
              <a:buNone/>
            </a:pPr>
            <a:r>
              <a:rPr lang="ja-JP" altLang="ja-JP" sz="2100" dirty="0" smtClean="0"/>
              <a:t>【</a:t>
            </a:r>
            <a:r>
              <a:rPr lang="ja-JP" altLang="ja-JP" sz="2100" dirty="0"/>
              <a:t>文献】大高庸平・いとうたけひこ・小平朋江・佐藤友香</a:t>
            </a:r>
            <a:r>
              <a:rPr lang="en-US" altLang="ja-JP" sz="2100" dirty="0"/>
              <a:t> 2010 </a:t>
            </a:r>
            <a:r>
              <a:rPr lang="ja-JP" altLang="ja-JP" sz="2100" dirty="0"/>
              <a:t>当事者研究の記述の構造分析：向谷地・</a:t>
            </a:r>
            <a:r>
              <a:rPr lang="ja-JP" altLang="ja-JP" sz="2100" dirty="0" smtClean="0"/>
              <a:t>浦河</a:t>
            </a:r>
            <a:r>
              <a:rPr lang="ja-JP" altLang="en-US" sz="2100" dirty="0" err="1" smtClean="0"/>
              <a:t>べ</a:t>
            </a:r>
            <a:r>
              <a:rPr lang="ja-JP" altLang="en-US" sz="2100" dirty="0" smtClean="0"/>
              <a:t>てるの</a:t>
            </a:r>
            <a:r>
              <a:rPr lang="ja-JP" altLang="ja-JP" sz="2100" dirty="0" smtClean="0"/>
              <a:t>家</a:t>
            </a:r>
            <a:r>
              <a:rPr lang="ja-JP" altLang="ja-JP" sz="2100" dirty="0"/>
              <a:t>『安心して絶望できる人生』を対象として 心理教育・家族教室ネットワーク第</a:t>
            </a:r>
            <a:r>
              <a:rPr lang="en-US" altLang="ja-JP" sz="2100" dirty="0"/>
              <a:t>13</a:t>
            </a:r>
            <a:r>
              <a:rPr lang="ja-JP" altLang="ja-JP" sz="2100" dirty="0"/>
              <a:t>回研究集会（福岡大会）抄録集</a:t>
            </a:r>
            <a:r>
              <a:rPr lang="en-US" altLang="ja-JP" sz="2100" dirty="0"/>
              <a:t>, 53.</a:t>
            </a:r>
            <a:endParaRPr lang="ja-JP" altLang="ja-JP" sz="2100" dirty="0"/>
          </a:p>
          <a:p>
            <a:endParaRPr kumimoji="1" lang="ja-JP" alt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694" y="8131"/>
            <a:ext cx="3140307" cy="1692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0"/>
            <a:ext cx="1359686" cy="1692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14</a:t>
            </a:fld>
            <a:endParaRPr kumimoji="1" lang="ja-JP" altLang="en-US"/>
          </a:p>
        </p:txBody>
      </p:sp>
    </p:spTree>
    <p:extLst>
      <p:ext uri="{BB962C8B-B14F-4D97-AF65-F5344CB8AC3E}">
        <p14:creationId xmlns:p14="http://schemas.microsoft.com/office/powerpoint/2010/main" val="393894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0"/>
            <a:ext cx="8507288" cy="1124744"/>
          </a:xfrm>
        </p:spPr>
        <p:txBody>
          <a:bodyPr/>
          <a:lstStyle/>
          <a:p>
            <a:pPr algn="l"/>
            <a:r>
              <a:rPr kumimoji="1" lang="ja-JP" altLang="en-US" dirty="0" smtClean="0"/>
              <a:t>目的</a:t>
            </a:r>
            <a:endParaRPr kumimoji="1" lang="ja-JP" altLang="en-US" dirty="0"/>
          </a:p>
        </p:txBody>
      </p:sp>
      <p:sp>
        <p:nvSpPr>
          <p:cNvPr id="3" name="コンテンツ プレースホルダー 2"/>
          <p:cNvSpPr>
            <a:spLocks noGrp="1"/>
          </p:cNvSpPr>
          <p:nvPr>
            <p:ph idx="1"/>
          </p:nvPr>
        </p:nvSpPr>
        <p:spPr>
          <a:xfrm>
            <a:off x="0" y="1268760"/>
            <a:ext cx="9144000" cy="5589240"/>
          </a:xfrm>
        </p:spPr>
        <p:txBody>
          <a:bodyPr/>
          <a:lstStyle/>
          <a:p>
            <a:r>
              <a:rPr lang="ja-JP" altLang="en-US" dirty="0"/>
              <a:t>テキストマイニング</a:t>
            </a:r>
            <a:r>
              <a:rPr lang="ja-JP" altLang="en-US" dirty="0" smtClean="0"/>
              <a:t>の</a:t>
            </a:r>
            <a:r>
              <a:rPr lang="ja-JP" altLang="en-US" dirty="0"/>
              <a:t>手法で</a:t>
            </a:r>
            <a:r>
              <a:rPr lang="ja-JP" altLang="en-US" dirty="0" smtClean="0"/>
              <a:t>、</a:t>
            </a:r>
            <a:endParaRPr lang="en-US" altLang="ja-JP" dirty="0" smtClean="0"/>
          </a:p>
          <a:p>
            <a:pPr marL="0" indent="0">
              <a:buNone/>
            </a:pPr>
            <a:r>
              <a:rPr lang="ja-JP" altLang="en-US" dirty="0"/>
              <a:t>　</a:t>
            </a:r>
            <a:r>
              <a:rPr lang="ja-JP" altLang="en-US" dirty="0" smtClean="0"/>
              <a:t>　表現</a:t>
            </a:r>
            <a:r>
              <a:rPr lang="ja-JP" altLang="en-US" dirty="0"/>
              <a:t>の</a:t>
            </a:r>
            <a:r>
              <a:rPr lang="ja-JP" altLang="en-US" dirty="0" smtClean="0"/>
              <a:t>特徴</a:t>
            </a:r>
            <a:endParaRPr lang="en-US" altLang="ja-JP" dirty="0" smtClean="0"/>
          </a:p>
          <a:p>
            <a:pPr marL="0" indent="0">
              <a:buNone/>
            </a:pPr>
            <a:r>
              <a:rPr lang="ja-JP" altLang="en-US" dirty="0" smtClean="0"/>
              <a:t>　　特</a:t>
            </a:r>
            <a:r>
              <a:rPr lang="ja-JP" altLang="en-US" dirty="0"/>
              <a:t>に用いられた単語を</a:t>
            </a:r>
            <a:r>
              <a:rPr lang="ja-JP" altLang="en-US" dirty="0" smtClean="0"/>
              <a:t>分析</a:t>
            </a:r>
            <a:endParaRPr lang="en-US" altLang="ja-JP" dirty="0" smtClean="0"/>
          </a:p>
          <a:p>
            <a:pPr marL="0" indent="0">
              <a:buNone/>
            </a:pPr>
            <a:r>
              <a:rPr lang="ja-JP" altLang="en-US" dirty="0" smtClean="0"/>
              <a:t>　　</a:t>
            </a:r>
            <a:r>
              <a:rPr lang="ja-JP" altLang="en-US" dirty="0" smtClean="0">
                <a:solidFill>
                  <a:srgbClr val="FF0000"/>
                </a:solidFill>
              </a:rPr>
              <a:t>当事者</a:t>
            </a:r>
            <a:r>
              <a:rPr lang="ja-JP" altLang="en-US" dirty="0">
                <a:solidFill>
                  <a:srgbClr val="FF0000"/>
                </a:solidFill>
              </a:rPr>
              <a:t>視点から回復の姿</a:t>
            </a:r>
            <a:r>
              <a:rPr lang="ja-JP" altLang="en-US" dirty="0"/>
              <a:t>を明確に</a:t>
            </a:r>
            <a:r>
              <a:rPr lang="ja-JP" altLang="en-US" dirty="0" smtClean="0"/>
              <a:t>する</a:t>
            </a:r>
            <a:endParaRPr lang="en-US" altLang="ja-JP" dirty="0" smtClean="0"/>
          </a:p>
          <a:p>
            <a:pPr marL="0" indent="0">
              <a:buNone/>
            </a:pPr>
            <a:endParaRPr lang="en-US" altLang="ja-JP" dirty="0"/>
          </a:p>
          <a:p>
            <a:endParaRPr kumimoji="1" lang="ja-JP" altLang="en-US" dirty="0"/>
          </a:p>
        </p:txBody>
      </p:sp>
      <p:pic>
        <p:nvPicPr>
          <p:cNvPr id="5" name="Picture 4" descr="精神病でまちおこ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70437"/>
            <a:ext cx="4246761"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070437"/>
            <a:ext cx="3960440" cy="270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FBD0D641-B719-4818-9904-9C2408900B48}" type="slidenum">
              <a:rPr kumimoji="1" lang="ja-JP" altLang="en-US" smtClean="0"/>
              <a:t>15</a:t>
            </a:fld>
            <a:endParaRPr kumimoji="1" lang="ja-JP" altLang="en-US"/>
          </a:p>
        </p:txBody>
      </p:sp>
    </p:spTree>
    <p:extLst>
      <p:ext uri="{BB962C8B-B14F-4D97-AF65-F5344CB8AC3E}">
        <p14:creationId xmlns:p14="http://schemas.microsoft.com/office/powerpoint/2010/main" val="1212787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2699792" cy="908720"/>
          </a:xfrm>
        </p:spPr>
        <p:txBody>
          <a:bodyPr/>
          <a:lstStyle/>
          <a:p>
            <a:pPr algn="l"/>
            <a:r>
              <a:rPr lang="ja-JP" altLang="en-US" dirty="0" smtClean="0"/>
              <a:t>方法</a:t>
            </a:r>
            <a:endParaRPr kumimoji="1" lang="ja-JP" altLang="en-US" dirty="0"/>
          </a:p>
        </p:txBody>
      </p:sp>
      <p:sp>
        <p:nvSpPr>
          <p:cNvPr id="3" name="コンテンツ プレースホルダー 2"/>
          <p:cNvSpPr>
            <a:spLocks noGrp="1"/>
          </p:cNvSpPr>
          <p:nvPr>
            <p:ph idx="1"/>
          </p:nvPr>
        </p:nvSpPr>
        <p:spPr>
          <a:xfrm>
            <a:off x="0" y="980728"/>
            <a:ext cx="9108504" cy="5832648"/>
          </a:xfrm>
        </p:spPr>
        <p:txBody>
          <a:bodyPr>
            <a:noAutofit/>
          </a:bodyPr>
          <a:lstStyle/>
          <a:p>
            <a:r>
              <a:rPr lang="ja-JP" altLang="en-US" dirty="0" smtClean="0"/>
              <a:t>分析対象</a:t>
            </a:r>
            <a:endParaRPr lang="en-US" altLang="ja-JP" dirty="0" smtClean="0"/>
          </a:p>
          <a:p>
            <a:pPr marL="0" indent="0">
              <a:buNone/>
            </a:pPr>
            <a:r>
              <a:rPr lang="ja-JP" altLang="en-US" dirty="0" smtClean="0"/>
              <a:t>　　　</a:t>
            </a:r>
            <a:r>
              <a:rPr lang="ja-JP" altLang="en-US" dirty="0" err="1" smtClean="0"/>
              <a:t>べ</a:t>
            </a:r>
            <a:r>
              <a:rPr lang="ja-JP" altLang="en-US" dirty="0" smtClean="0"/>
              <a:t>てる</a:t>
            </a:r>
            <a:r>
              <a:rPr lang="ja-JP" altLang="en-US" dirty="0"/>
              <a:t>しあわせ研究所・向谷地生</a:t>
            </a:r>
            <a:r>
              <a:rPr lang="ja-JP" altLang="en-US" dirty="0" smtClean="0"/>
              <a:t>良</a:t>
            </a:r>
            <a:endParaRPr lang="en-US" altLang="ja-JP" dirty="0" smtClean="0"/>
          </a:p>
          <a:p>
            <a:pPr marL="0" indent="0">
              <a:buNone/>
            </a:pPr>
            <a:r>
              <a:rPr lang="ja-JP" altLang="en-US" dirty="0"/>
              <a:t>　</a:t>
            </a:r>
            <a:r>
              <a:rPr lang="ja-JP" altLang="en-US" dirty="0" smtClean="0"/>
              <a:t>　　　</a:t>
            </a:r>
            <a:r>
              <a:rPr lang="en-US" altLang="ja-JP" sz="3600" dirty="0" smtClean="0">
                <a:solidFill>
                  <a:srgbClr val="FF0000"/>
                </a:solidFill>
              </a:rPr>
              <a:t>『</a:t>
            </a:r>
            <a:r>
              <a:rPr lang="ja-JP" altLang="en-US" sz="3600" dirty="0">
                <a:solidFill>
                  <a:srgbClr val="FF0000"/>
                </a:solidFill>
              </a:rPr>
              <a:t>レッツ！当事者研究</a:t>
            </a:r>
            <a:r>
              <a:rPr lang="en-US" altLang="ja-JP" sz="3600" dirty="0">
                <a:solidFill>
                  <a:srgbClr val="FF0000"/>
                </a:solidFill>
              </a:rPr>
              <a:t>』 </a:t>
            </a:r>
            <a:r>
              <a:rPr lang="en-US" altLang="ja-JP" dirty="0"/>
              <a:t>NPO</a:t>
            </a:r>
            <a:r>
              <a:rPr lang="ja-JP" altLang="en-US" dirty="0"/>
              <a:t>法人コンボ</a:t>
            </a:r>
            <a:endParaRPr lang="en-US" altLang="ja-JP" dirty="0" smtClean="0"/>
          </a:p>
          <a:p>
            <a:pPr marL="0" indent="0">
              <a:buNone/>
            </a:pPr>
            <a:r>
              <a:rPr lang="ja-JP" altLang="en-US" dirty="0"/>
              <a:t>　</a:t>
            </a:r>
            <a:r>
              <a:rPr lang="ja-JP" altLang="en-US" dirty="0" smtClean="0"/>
              <a:t>　　　　・第１巻（</a:t>
            </a:r>
            <a:r>
              <a:rPr lang="en-US" altLang="ja-JP" dirty="0" smtClean="0"/>
              <a:t>2009</a:t>
            </a:r>
            <a:r>
              <a:rPr lang="ja-JP" altLang="en-US" dirty="0" smtClean="0"/>
              <a:t>年）</a:t>
            </a:r>
            <a:endParaRPr lang="en-US" altLang="ja-JP" dirty="0" smtClean="0"/>
          </a:p>
          <a:p>
            <a:pPr marL="0" indent="0">
              <a:buNone/>
            </a:pPr>
            <a:r>
              <a:rPr lang="ja-JP" altLang="en-US" dirty="0"/>
              <a:t>　</a:t>
            </a:r>
            <a:r>
              <a:rPr lang="ja-JP" altLang="en-US" dirty="0" smtClean="0"/>
              <a:t>　　　　・第２巻（</a:t>
            </a:r>
            <a:r>
              <a:rPr lang="en-US" altLang="ja-JP" dirty="0" smtClean="0"/>
              <a:t>2011</a:t>
            </a:r>
            <a:r>
              <a:rPr lang="ja-JP" altLang="en-US" dirty="0" smtClean="0"/>
              <a:t>年）</a:t>
            </a:r>
            <a:endParaRPr lang="en-US" altLang="ja-JP" dirty="0" smtClean="0"/>
          </a:p>
          <a:p>
            <a:pPr marL="0" indent="0">
              <a:buNone/>
            </a:pPr>
            <a:r>
              <a:rPr lang="ja-JP" altLang="en-US" dirty="0"/>
              <a:t>　</a:t>
            </a:r>
            <a:r>
              <a:rPr lang="ja-JP" altLang="en-US" dirty="0" smtClean="0"/>
              <a:t>　</a:t>
            </a:r>
            <a:endParaRPr lang="en-US" altLang="ja-JP"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4022924"/>
            <a:ext cx="2016224" cy="2565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3960838"/>
            <a:ext cx="2156370" cy="262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DCIM\101CANON\IMG_056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4149080"/>
            <a:ext cx="3528392" cy="2592288"/>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FBD0D641-B719-4818-9904-9C2408900B48}" type="slidenum">
              <a:rPr kumimoji="1" lang="ja-JP" altLang="en-US" smtClean="0"/>
              <a:t>16</a:t>
            </a:fld>
            <a:endParaRPr kumimoji="1" lang="ja-JP" altLang="en-US"/>
          </a:p>
        </p:txBody>
      </p:sp>
    </p:spTree>
    <p:extLst>
      <p:ext uri="{BB962C8B-B14F-4D97-AF65-F5344CB8AC3E}">
        <p14:creationId xmlns:p14="http://schemas.microsoft.com/office/powerpoint/2010/main" val="1895385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44624"/>
            <a:ext cx="8856984" cy="864096"/>
          </a:xfrm>
        </p:spPr>
        <p:txBody>
          <a:bodyPr/>
          <a:lstStyle/>
          <a:p>
            <a:pPr algn="l"/>
            <a:r>
              <a:rPr kumimoji="1" lang="ja-JP" altLang="en-US" dirty="0" smtClean="0"/>
              <a:t>方法</a:t>
            </a:r>
            <a:endParaRPr kumimoji="1" lang="ja-JP" altLang="en-US" dirty="0"/>
          </a:p>
        </p:txBody>
      </p:sp>
      <p:sp>
        <p:nvSpPr>
          <p:cNvPr id="3" name="コンテンツ プレースホルダー 2"/>
          <p:cNvSpPr>
            <a:spLocks noGrp="1"/>
          </p:cNvSpPr>
          <p:nvPr>
            <p:ph idx="1"/>
          </p:nvPr>
        </p:nvSpPr>
        <p:spPr>
          <a:xfrm>
            <a:off x="0" y="1052736"/>
            <a:ext cx="9144000" cy="5805264"/>
          </a:xfrm>
        </p:spPr>
        <p:txBody>
          <a:bodyPr>
            <a:normAutofit fontScale="55000" lnSpcReduction="20000"/>
          </a:bodyPr>
          <a:lstStyle/>
          <a:p>
            <a:r>
              <a:rPr lang="en-US" altLang="ja-JP" sz="5100" dirty="0" smtClean="0"/>
              <a:t>6</a:t>
            </a:r>
            <a:r>
              <a:rPr lang="ja-JP" altLang="en-US" sz="5100" dirty="0" smtClean="0"/>
              <a:t>分野の苦労の内容別に章立て</a:t>
            </a:r>
            <a:endParaRPr lang="en-US" altLang="ja-JP" sz="5100" dirty="0"/>
          </a:p>
          <a:p>
            <a:pPr marL="0" indent="0">
              <a:buNone/>
            </a:pPr>
            <a:r>
              <a:rPr lang="ja-JP" altLang="en-US" sz="5100" dirty="0" smtClean="0"/>
              <a:t>　　　「</a:t>
            </a:r>
            <a:r>
              <a:rPr lang="ja-JP" altLang="en-US" sz="5100" dirty="0"/>
              <a:t>コミュニケーション系</a:t>
            </a:r>
            <a:r>
              <a:rPr lang="ja-JP" altLang="en-US" sz="5100" dirty="0" smtClean="0"/>
              <a:t>」</a:t>
            </a:r>
            <a:endParaRPr lang="en-US" altLang="ja-JP" sz="5100" dirty="0" smtClean="0"/>
          </a:p>
          <a:p>
            <a:pPr marL="0" indent="0">
              <a:buNone/>
            </a:pPr>
            <a:r>
              <a:rPr lang="ja-JP" altLang="en-US" sz="5100" dirty="0"/>
              <a:t>　</a:t>
            </a:r>
            <a:r>
              <a:rPr lang="ja-JP" altLang="en-US" sz="5100" dirty="0" smtClean="0"/>
              <a:t>　　「</a:t>
            </a:r>
            <a:r>
              <a:rPr lang="ja-JP" altLang="en-US" sz="5100" dirty="0"/>
              <a:t>幻覚・妄想系</a:t>
            </a:r>
            <a:r>
              <a:rPr lang="ja-JP" altLang="en-US" sz="5100" dirty="0" smtClean="0"/>
              <a:t>」</a:t>
            </a:r>
            <a:endParaRPr lang="en-US" altLang="ja-JP" sz="5100" dirty="0" smtClean="0"/>
          </a:p>
          <a:p>
            <a:pPr marL="0" indent="0">
              <a:buNone/>
            </a:pPr>
            <a:r>
              <a:rPr lang="ja-JP" altLang="en-US" sz="5100" dirty="0" smtClean="0"/>
              <a:t>　　　「</a:t>
            </a:r>
            <a:r>
              <a:rPr lang="ja-JP" altLang="en-US" sz="5100" dirty="0"/>
              <a:t>人づきあい・自分づきあい系</a:t>
            </a:r>
            <a:r>
              <a:rPr lang="ja-JP" altLang="en-US" sz="5100" dirty="0" smtClean="0"/>
              <a:t>」</a:t>
            </a:r>
            <a:endParaRPr lang="en-US" altLang="ja-JP" sz="5100" dirty="0" smtClean="0"/>
          </a:p>
          <a:p>
            <a:pPr marL="0" indent="0">
              <a:buNone/>
            </a:pPr>
            <a:r>
              <a:rPr lang="ja-JP" altLang="en-US" sz="5100" dirty="0" smtClean="0"/>
              <a:t>　　　「</a:t>
            </a:r>
            <a:r>
              <a:rPr lang="ja-JP" altLang="en-US" sz="5100" dirty="0"/>
              <a:t>恋愛系</a:t>
            </a:r>
            <a:r>
              <a:rPr lang="ja-JP" altLang="en-US" sz="5100" dirty="0" smtClean="0"/>
              <a:t>」「</a:t>
            </a:r>
            <a:r>
              <a:rPr lang="ja-JP" altLang="en-US" sz="5100" dirty="0"/>
              <a:t>就労系</a:t>
            </a:r>
            <a:r>
              <a:rPr lang="ja-JP" altLang="en-US" sz="5100" dirty="0" smtClean="0"/>
              <a:t>」「</a:t>
            </a:r>
            <a:r>
              <a:rPr lang="ja-JP" altLang="en-US" sz="5100" dirty="0"/>
              <a:t>依存系</a:t>
            </a:r>
            <a:r>
              <a:rPr lang="ja-JP" altLang="en-US" sz="5100" dirty="0" smtClean="0"/>
              <a:t>」</a:t>
            </a:r>
            <a:endParaRPr lang="en-US" altLang="ja-JP" sz="5100" dirty="0" smtClean="0"/>
          </a:p>
          <a:p>
            <a:pPr marL="0" indent="0">
              <a:buNone/>
            </a:pPr>
            <a:endParaRPr lang="en-US" altLang="ja-JP" sz="5100" dirty="0"/>
          </a:p>
          <a:p>
            <a:r>
              <a:rPr lang="ja-JP" altLang="en-US" sz="5100" dirty="0" smtClean="0"/>
              <a:t>当事者</a:t>
            </a:r>
            <a:r>
              <a:rPr lang="ja-JP" altLang="en-US" sz="5100" dirty="0"/>
              <a:t>研究の成果が掲載</a:t>
            </a:r>
            <a:endParaRPr lang="en-US" altLang="ja-JP" sz="5100" dirty="0" smtClean="0"/>
          </a:p>
          <a:p>
            <a:pPr marL="0" indent="0">
              <a:buNone/>
            </a:pPr>
            <a:r>
              <a:rPr lang="ja-JP" altLang="en-US" sz="5100" dirty="0"/>
              <a:t>　</a:t>
            </a:r>
            <a:r>
              <a:rPr lang="ja-JP" altLang="en-US" sz="5100" dirty="0" smtClean="0"/>
              <a:t>　　計</a:t>
            </a:r>
            <a:r>
              <a:rPr lang="en-US" altLang="ja-JP" sz="5100" dirty="0" smtClean="0"/>
              <a:t>36</a:t>
            </a:r>
            <a:r>
              <a:rPr lang="ja-JP" altLang="en-US" sz="5100" dirty="0" smtClean="0"/>
              <a:t>件（各巻</a:t>
            </a:r>
            <a:r>
              <a:rPr lang="en-US" altLang="ja-JP" sz="5100" dirty="0"/>
              <a:t>18</a:t>
            </a:r>
            <a:r>
              <a:rPr lang="ja-JP" altLang="en-US" sz="5100" dirty="0" smtClean="0"/>
              <a:t>件）</a:t>
            </a:r>
            <a:endParaRPr lang="en-US" altLang="ja-JP" sz="5100" dirty="0" smtClean="0"/>
          </a:p>
          <a:p>
            <a:pPr marL="0" indent="0">
              <a:buNone/>
            </a:pPr>
            <a:r>
              <a:rPr lang="ja-JP" altLang="en-US" sz="5100" dirty="0"/>
              <a:t>　</a:t>
            </a:r>
            <a:r>
              <a:rPr lang="ja-JP" altLang="en-US" sz="5100" dirty="0" smtClean="0"/>
              <a:t>　　男性</a:t>
            </a:r>
            <a:r>
              <a:rPr lang="en-US" altLang="ja-JP" sz="5100" dirty="0"/>
              <a:t>15</a:t>
            </a:r>
            <a:r>
              <a:rPr lang="ja-JP" altLang="en-US" sz="5100" dirty="0" smtClean="0"/>
              <a:t>人　女性</a:t>
            </a:r>
            <a:r>
              <a:rPr lang="en-US" altLang="ja-JP" sz="5100" dirty="0"/>
              <a:t>16</a:t>
            </a:r>
            <a:r>
              <a:rPr lang="ja-JP" altLang="en-US" sz="5100" dirty="0" smtClean="0"/>
              <a:t>人</a:t>
            </a:r>
            <a:r>
              <a:rPr lang="ja-JP" altLang="en-US" sz="5100" dirty="0"/>
              <a:t>　</a:t>
            </a:r>
            <a:r>
              <a:rPr lang="ja-JP" altLang="en-US" sz="5100" dirty="0" smtClean="0"/>
              <a:t>カップル</a:t>
            </a:r>
            <a:r>
              <a:rPr lang="en-US" altLang="ja-JP" sz="5100" dirty="0"/>
              <a:t>5</a:t>
            </a:r>
            <a:r>
              <a:rPr lang="ja-JP" altLang="en-US" sz="5100" dirty="0" smtClean="0"/>
              <a:t>組</a:t>
            </a:r>
            <a:endParaRPr lang="en-US" altLang="ja-JP" sz="5100" dirty="0"/>
          </a:p>
          <a:p>
            <a:pPr marL="0" indent="0">
              <a:buNone/>
            </a:pPr>
            <a:r>
              <a:rPr lang="ja-JP" altLang="en-US" sz="5100" dirty="0" smtClean="0"/>
              <a:t>　</a:t>
            </a:r>
            <a:endParaRPr lang="en-US" altLang="ja-JP" sz="5100" dirty="0" smtClean="0"/>
          </a:p>
          <a:p>
            <a:r>
              <a:rPr lang="ja-JP" altLang="en-US" sz="5100" dirty="0" smtClean="0"/>
              <a:t>この研究</a:t>
            </a:r>
            <a:r>
              <a:rPr lang="ja-JP" altLang="en-US" sz="5100" dirty="0"/>
              <a:t>成果</a:t>
            </a:r>
            <a:r>
              <a:rPr lang="ja-JP" altLang="en-US" sz="5100" dirty="0" smtClean="0"/>
              <a:t>をテキストマイニングソフトウェア</a:t>
            </a:r>
            <a:endParaRPr lang="en-US" altLang="ja-JP" sz="5100" dirty="0" smtClean="0"/>
          </a:p>
          <a:p>
            <a:pPr marL="0" indent="0">
              <a:buNone/>
            </a:pPr>
            <a:r>
              <a:rPr lang="ja-JP" altLang="en-US" sz="5100" dirty="0"/>
              <a:t>　</a:t>
            </a:r>
            <a:r>
              <a:rPr lang="ja-JP" altLang="en-US" sz="5100" dirty="0" smtClean="0"/>
              <a:t>　　</a:t>
            </a:r>
            <a:r>
              <a:rPr lang="en-US" altLang="ja-JP" sz="5100" dirty="0" smtClean="0"/>
              <a:t>Text </a:t>
            </a:r>
            <a:r>
              <a:rPr lang="en-US" altLang="ja-JP" sz="5100" dirty="0"/>
              <a:t>Mining Studio </a:t>
            </a:r>
            <a:r>
              <a:rPr lang="en-US" altLang="ja-JP" sz="5100" dirty="0" smtClean="0"/>
              <a:t>4.2</a:t>
            </a:r>
            <a:r>
              <a:rPr lang="ja-JP" altLang="en-US" sz="5100" dirty="0"/>
              <a:t>で</a:t>
            </a:r>
            <a:r>
              <a:rPr lang="ja-JP" altLang="en-US" sz="5100" dirty="0" smtClean="0"/>
              <a:t>分析</a:t>
            </a:r>
            <a:endParaRPr lang="ja-JP" altLang="en-US" sz="5100" dirty="0"/>
          </a:p>
          <a:p>
            <a:endParaRPr lang="en-US" altLang="ja-JP" dirty="0"/>
          </a:p>
          <a:p>
            <a:endParaRPr kumimoji="1" lang="ja-JP" altLang="en-US" dirty="0"/>
          </a:p>
        </p:txBody>
      </p:sp>
      <p:pic>
        <p:nvPicPr>
          <p:cNvPr id="4" name="Picture 10" descr="http://bethel-net.jp/bethel-shohin/le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9137" y="188640"/>
            <a:ext cx="1432103" cy="2197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7547" y="2548384"/>
            <a:ext cx="1473693" cy="2112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17</a:t>
            </a:fld>
            <a:endParaRPr kumimoji="1" lang="ja-JP" altLang="en-US"/>
          </a:p>
        </p:txBody>
      </p:sp>
    </p:spTree>
    <p:extLst>
      <p:ext uri="{BB962C8B-B14F-4D97-AF65-F5344CB8AC3E}">
        <p14:creationId xmlns:p14="http://schemas.microsoft.com/office/powerpoint/2010/main" val="1604248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856984" cy="1008112"/>
          </a:xfrm>
        </p:spPr>
        <p:txBody>
          <a:bodyPr>
            <a:normAutofit/>
          </a:bodyPr>
          <a:lstStyle/>
          <a:p>
            <a:pPr algn="l"/>
            <a:r>
              <a:rPr lang="ja-JP" altLang="en-US" dirty="0" smtClean="0"/>
              <a:t>結果</a:t>
            </a:r>
            <a:r>
              <a:rPr lang="ja-JP" altLang="en-US" dirty="0"/>
              <a:t>　基本</a:t>
            </a:r>
            <a:r>
              <a:rPr lang="ja-JP" altLang="en-US" dirty="0" smtClean="0"/>
              <a:t>情報：</a:t>
            </a:r>
            <a:r>
              <a:rPr lang="ja-JP" altLang="en-US" sz="3600" dirty="0" smtClean="0"/>
              <a:t>形式的特徴</a:t>
            </a:r>
            <a:endParaRPr kumimoji="1" lang="ja-JP" altLang="en-US" sz="3600" dirty="0"/>
          </a:p>
        </p:txBody>
      </p:sp>
      <p:sp>
        <p:nvSpPr>
          <p:cNvPr id="3" name="コンテンツ プレースホルダー 2"/>
          <p:cNvSpPr>
            <a:spLocks noGrp="1"/>
          </p:cNvSpPr>
          <p:nvPr>
            <p:ph idx="1"/>
          </p:nvPr>
        </p:nvSpPr>
        <p:spPr>
          <a:xfrm>
            <a:off x="107504" y="1772816"/>
            <a:ext cx="8856984" cy="5085184"/>
          </a:xfrm>
        </p:spPr>
        <p:txBody>
          <a:bodyPr>
            <a:normAutofit/>
          </a:bodyPr>
          <a:lstStyle/>
          <a:p>
            <a:pPr marL="0" indent="0">
              <a:buNone/>
            </a:pPr>
            <a:r>
              <a:rPr lang="ja-JP" altLang="en-US" dirty="0"/>
              <a:t>　</a:t>
            </a:r>
            <a:r>
              <a:rPr lang="ja-JP" altLang="en-US" dirty="0" smtClean="0"/>
              <a:t>　</a:t>
            </a:r>
            <a:r>
              <a:rPr lang="ja-JP" altLang="en-US" sz="3600" dirty="0" smtClean="0"/>
              <a:t>・</a:t>
            </a:r>
            <a:r>
              <a:rPr lang="ja-JP" altLang="ja-JP" sz="3600" dirty="0" smtClean="0"/>
              <a:t>総文数</a:t>
            </a:r>
            <a:r>
              <a:rPr lang="ja-JP" altLang="en-US" sz="3600" dirty="0" smtClean="0"/>
              <a:t>　</a:t>
            </a:r>
            <a:r>
              <a:rPr lang="en-US" altLang="ja-JP" sz="3600" dirty="0" smtClean="0"/>
              <a:t>4128</a:t>
            </a:r>
            <a:r>
              <a:rPr lang="ja-JP" altLang="ja-JP" sz="3600" dirty="0" smtClean="0"/>
              <a:t>文</a:t>
            </a:r>
            <a:endParaRPr lang="en-US" altLang="ja-JP" sz="3600" dirty="0" smtClean="0"/>
          </a:p>
          <a:p>
            <a:pPr marL="0" indent="0">
              <a:buNone/>
            </a:pPr>
            <a:r>
              <a:rPr lang="ja-JP" altLang="en-US" sz="3600" dirty="0"/>
              <a:t>　</a:t>
            </a:r>
            <a:r>
              <a:rPr lang="ja-JP" altLang="en-US" sz="3600" dirty="0" smtClean="0"/>
              <a:t>　・</a:t>
            </a:r>
            <a:r>
              <a:rPr lang="ja-JP" altLang="ja-JP" sz="3600" dirty="0" smtClean="0"/>
              <a:t>平均</a:t>
            </a:r>
            <a:r>
              <a:rPr lang="ja-JP" altLang="ja-JP" sz="3600" dirty="0"/>
              <a:t>文長（文字数</a:t>
            </a:r>
            <a:r>
              <a:rPr lang="ja-JP" altLang="ja-JP" sz="3600" dirty="0" smtClean="0"/>
              <a:t>）</a:t>
            </a:r>
            <a:r>
              <a:rPr lang="ja-JP" altLang="en-US" sz="3600" dirty="0" smtClean="0"/>
              <a:t>　</a:t>
            </a:r>
            <a:r>
              <a:rPr lang="en-US" altLang="ja-JP" sz="3600" dirty="0" smtClean="0"/>
              <a:t>15.3</a:t>
            </a:r>
            <a:r>
              <a:rPr lang="ja-JP" altLang="ja-JP" sz="3600" dirty="0" smtClean="0"/>
              <a:t>文字</a:t>
            </a:r>
            <a:endParaRPr lang="en-US" altLang="ja-JP" sz="3600" dirty="0" smtClean="0"/>
          </a:p>
          <a:p>
            <a:pPr marL="0" indent="0">
              <a:buNone/>
            </a:pPr>
            <a:r>
              <a:rPr lang="ja-JP" altLang="en-US" sz="3600" dirty="0"/>
              <a:t>　</a:t>
            </a:r>
            <a:r>
              <a:rPr lang="ja-JP" altLang="en-US" sz="3600" dirty="0" smtClean="0"/>
              <a:t>　・</a:t>
            </a:r>
            <a:r>
              <a:rPr lang="ja-JP" altLang="ja-JP" sz="3600" dirty="0" smtClean="0"/>
              <a:t>延べ単語数</a:t>
            </a:r>
            <a:r>
              <a:rPr lang="ja-JP" altLang="en-US" sz="3600" dirty="0" smtClean="0"/>
              <a:t>　</a:t>
            </a:r>
            <a:r>
              <a:rPr lang="en-US" altLang="ja-JP" sz="3600" dirty="0" smtClean="0"/>
              <a:t>24249</a:t>
            </a:r>
            <a:r>
              <a:rPr lang="ja-JP" altLang="ja-JP" sz="3600" dirty="0" smtClean="0"/>
              <a:t>語</a:t>
            </a:r>
            <a:endParaRPr lang="en-US" altLang="ja-JP" sz="3600" dirty="0" smtClean="0"/>
          </a:p>
          <a:p>
            <a:pPr marL="0" indent="0">
              <a:buNone/>
            </a:pPr>
            <a:r>
              <a:rPr lang="ja-JP" altLang="en-US" sz="3600" dirty="0"/>
              <a:t>　</a:t>
            </a:r>
            <a:r>
              <a:rPr lang="ja-JP" altLang="en-US" sz="3600" dirty="0" smtClean="0"/>
              <a:t>　・</a:t>
            </a:r>
            <a:r>
              <a:rPr lang="ja-JP" altLang="ja-JP" sz="3600" dirty="0" smtClean="0"/>
              <a:t>単語種別数</a:t>
            </a:r>
            <a:r>
              <a:rPr lang="ja-JP" altLang="en-US" sz="3600" dirty="0" smtClean="0"/>
              <a:t>　</a:t>
            </a:r>
            <a:r>
              <a:rPr lang="en-US" altLang="ja-JP" sz="3600" dirty="0" smtClean="0"/>
              <a:t>4981</a:t>
            </a:r>
            <a:r>
              <a:rPr lang="ja-JP" altLang="ja-JP" sz="3600" dirty="0" smtClean="0"/>
              <a:t>単語</a:t>
            </a:r>
            <a:endParaRPr lang="en-US" altLang="ja-JP" sz="3600" dirty="0"/>
          </a:p>
          <a:p>
            <a:pPr marL="0" indent="0">
              <a:buNone/>
            </a:pPr>
            <a:r>
              <a:rPr lang="ja-JP" altLang="en-US" sz="3600" dirty="0" smtClean="0"/>
              <a:t>　　　　</a:t>
            </a:r>
            <a:r>
              <a:rPr lang="ja-JP" altLang="ja-JP" sz="3600" dirty="0" smtClean="0"/>
              <a:t>（</a:t>
            </a:r>
            <a:r>
              <a:rPr lang="ja-JP" altLang="ja-JP" sz="3600" dirty="0"/>
              <a:t>タイプ・</a:t>
            </a:r>
            <a:r>
              <a:rPr lang="ja-JP" altLang="ja-JP" sz="3600" dirty="0" smtClean="0"/>
              <a:t>トークン比</a:t>
            </a:r>
            <a:r>
              <a:rPr lang="ja-JP" altLang="en-US" sz="3600" dirty="0" smtClean="0"/>
              <a:t>　</a:t>
            </a:r>
            <a:r>
              <a:rPr lang="en-US" altLang="ja-JP" sz="3600" dirty="0" smtClean="0"/>
              <a:t>0.21</a:t>
            </a:r>
            <a:r>
              <a:rPr lang="ja-JP" altLang="ja-JP" sz="3600" dirty="0" smtClean="0"/>
              <a:t>）</a:t>
            </a:r>
            <a:endParaRPr lang="ja-JP" altLang="ja-JP" sz="3600" dirty="0"/>
          </a:p>
          <a:p>
            <a:endParaRPr kumimoji="1" lang="ja-JP" altLang="en-US" dirty="0"/>
          </a:p>
        </p:txBody>
      </p:sp>
      <p:pic>
        <p:nvPicPr>
          <p:cNvPr id="4" name="Picture 10" descr="http://bethel-net.jp/bethel-shohin/le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9653" y="188640"/>
            <a:ext cx="1610812" cy="2471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723" y="2685314"/>
            <a:ext cx="1607277" cy="230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18</a:t>
            </a:fld>
            <a:endParaRPr kumimoji="1" lang="ja-JP" altLang="en-US"/>
          </a:p>
        </p:txBody>
      </p:sp>
    </p:spTree>
    <p:extLst>
      <p:ext uri="{BB962C8B-B14F-4D97-AF65-F5344CB8AC3E}">
        <p14:creationId xmlns:p14="http://schemas.microsoft.com/office/powerpoint/2010/main" val="16330723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1152128"/>
          </a:xfrm>
        </p:spPr>
        <p:txBody>
          <a:bodyPr>
            <a:normAutofit/>
          </a:bodyPr>
          <a:lstStyle/>
          <a:p>
            <a:pPr algn="l"/>
            <a:r>
              <a:rPr kumimoji="1" lang="ja-JP" altLang="en-US" dirty="0" smtClean="0"/>
              <a:t>結果</a:t>
            </a:r>
            <a:r>
              <a:rPr lang="ja-JP" altLang="en-US" dirty="0"/>
              <a:t>　</a:t>
            </a:r>
            <a:r>
              <a:rPr kumimoji="1" lang="ja-JP" altLang="en-US" dirty="0" smtClean="0"/>
              <a:t>単語頻度分析：</a:t>
            </a:r>
            <a:r>
              <a:rPr kumimoji="1" lang="ja-JP" altLang="en-US" sz="3200" dirty="0" smtClean="0"/>
              <a:t>使用頻度の多い単語</a:t>
            </a:r>
            <a:endParaRPr kumimoji="1" lang="ja-JP" altLang="en-US" sz="3200" dirty="0"/>
          </a:p>
        </p:txBody>
      </p:sp>
      <p:sp>
        <p:nvSpPr>
          <p:cNvPr id="3" name="コンテンツ プレースホルダー 2"/>
          <p:cNvSpPr>
            <a:spLocks noGrp="1"/>
          </p:cNvSpPr>
          <p:nvPr>
            <p:ph idx="1"/>
          </p:nvPr>
        </p:nvSpPr>
        <p:spPr>
          <a:xfrm>
            <a:off x="1331640" y="1124744"/>
            <a:ext cx="6624736" cy="5544616"/>
          </a:xfrm>
        </p:spPr>
        <p:txBody>
          <a:bodyPr>
            <a:normAutofit fontScale="32500" lnSpcReduction="20000"/>
          </a:bodyPr>
          <a:lstStyle/>
          <a:p>
            <a:pPr marL="0" indent="0">
              <a:buNone/>
            </a:pPr>
            <a:endParaRPr lang="en-US" altLang="ja-JP" sz="4600" dirty="0" smtClean="0"/>
          </a:p>
          <a:p>
            <a:r>
              <a:rPr lang="ja-JP" altLang="ja-JP" sz="9800" dirty="0" smtClean="0"/>
              <a:t>「</a:t>
            </a:r>
            <a:r>
              <a:rPr lang="ja-JP" altLang="ja-JP" sz="9800" dirty="0"/>
              <a:t>自分」（</a:t>
            </a:r>
            <a:r>
              <a:rPr lang="en-US" altLang="ja-JP" sz="9800" dirty="0"/>
              <a:t>657</a:t>
            </a:r>
            <a:r>
              <a:rPr lang="ja-JP" altLang="ja-JP" sz="9800" dirty="0" smtClean="0"/>
              <a:t>）</a:t>
            </a:r>
            <a:endParaRPr lang="en-US" altLang="ja-JP" sz="9800" dirty="0" smtClean="0"/>
          </a:p>
          <a:p>
            <a:r>
              <a:rPr lang="ja-JP" altLang="ja-JP" sz="9800" dirty="0" smtClean="0"/>
              <a:t>「</a:t>
            </a:r>
            <a:r>
              <a:rPr lang="ja-JP" altLang="ja-JP" sz="9800" dirty="0"/>
              <a:t>苦労」（</a:t>
            </a:r>
            <a:r>
              <a:rPr lang="en-US" altLang="ja-JP" sz="9800" dirty="0"/>
              <a:t>244</a:t>
            </a:r>
            <a:r>
              <a:rPr lang="ja-JP" altLang="ja-JP" sz="9800" dirty="0" smtClean="0"/>
              <a:t>）</a:t>
            </a:r>
            <a:endParaRPr lang="en-US" altLang="ja-JP" sz="9800" dirty="0" smtClean="0"/>
          </a:p>
          <a:p>
            <a:r>
              <a:rPr lang="ja-JP" altLang="ja-JP" sz="9800" dirty="0" smtClean="0"/>
              <a:t>「</a:t>
            </a:r>
            <a:r>
              <a:rPr lang="ja-JP" altLang="ja-JP" sz="9800" dirty="0"/>
              <a:t>人」（</a:t>
            </a:r>
            <a:r>
              <a:rPr lang="en-US" altLang="ja-JP" sz="9800" dirty="0"/>
              <a:t>244</a:t>
            </a:r>
            <a:r>
              <a:rPr lang="ja-JP" altLang="ja-JP" sz="9800" dirty="0" smtClean="0"/>
              <a:t>）</a:t>
            </a:r>
            <a:endParaRPr lang="en-US" altLang="ja-JP" sz="9800" dirty="0" smtClean="0"/>
          </a:p>
          <a:p>
            <a:r>
              <a:rPr lang="ja-JP" altLang="ja-JP" sz="9800" dirty="0" smtClean="0"/>
              <a:t>「</a:t>
            </a:r>
            <a:r>
              <a:rPr lang="ja-JP" altLang="ja-JP" sz="9800" dirty="0"/>
              <a:t>研究」</a:t>
            </a:r>
            <a:r>
              <a:rPr lang="en-US" altLang="ja-JP" sz="9800" dirty="0"/>
              <a:t>(177</a:t>
            </a:r>
            <a:r>
              <a:rPr lang="en-US" altLang="ja-JP" sz="9800" dirty="0" smtClean="0"/>
              <a:t>)</a:t>
            </a:r>
          </a:p>
          <a:p>
            <a:r>
              <a:rPr lang="ja-JP" altLang="ja-JP" sz="9800" dirty="0" smtClean="0"/>
              <a:t>「</a:t>
            </a:r>
            <a:r>
              <a:rPr lang="ja-JP" altLang="ja-JP" sz="9800" dirty="0"/>
              <a:t>仲間」</a:t>
            </a:r>
            <a:r>
              <a:rPr lang="en-US" altLang="ja-JP" sz="9800" dirty="0"/>
              <a:t>(161</a:t>
            </a:r>
            <a:r>
              <a:rPr lang="en-US" altLang="ja-JP" sz="9800" dirty="0" smtClean="0"/>
              <a:t>)</a:t>
            </a:r>
          </a:p>
          <a:p>
            <a:r>
              <a:rPr lang="ja-JP" altLang="ja-JP" sz="9800" dirty="0" smtClean="0"/>
              <a:t>「</a:t>
            </a:r>
            <a:r>
              <a:rPr lang="ja-JP" altLang="ja-JP" sz="9800" dirty="0"/>
              <a:t>仕事」</a:t>
            </a:r>
            <a:r>
              <a:rPr lang="en-US" altLang="ja-JP" sz="9800" dirty="0"/>
              <a:t>(124</a:t>
            </a:r>
            <a:r>
              <a:rPr lang="en-US" altLang="ja-JP" sz="9800" dirty="0" smtClean="0"/>
              <a:t>)</a:t>
            </a:r>
          </a:p>
          <a:p>
            <a:r>
              <a:rPr lang="ja-JP" altLang="ja-JP" sz="9800" dirty="0" smtClean="0"/>
              <a:t>「</a:t>
            </a:r>
            <a:r>
              <a:rPr lang="ja-JP" altLang="ja-JP" sz="9800" dirty="0"/>
              <a:t>浦河」</a:t>
            </a:r>
            <a:r>
              <a:rPr lang="en-US" altLang="ja-JP" sz="9800" dirty="0"/>
              <a:t>(119</a:t>
            </a:r>
            <a:r>
              <a:rPr lang="en-US" altLang="ja-JP" sz="9800" dirty="0" smtClean="0"/>
              <a:t>)</a:t>
            </a:r>
          </a:p>
          <a:p>
            <a:r>
              <a:rPr lang="ja-JP" altLang="ja-JP" sz="9800" dirty="0" smtClean="0"/>
              <a:t>「</a:t>
            </a:r>
            <a:r>
              <a:rPr lang="ja-JP" altLang="ja-JP" sz="9800" dirty="0"/>
              <a:t>お客さん」</a:t>
            </a:r>
            <a:r>
              <a:rPr lang="en-US" altLang="ja-JP" sz="9800" dirty="0"/>
              <a:t>(105</a:t>
            </a:r>
            <a:r>
              <a:rPr lang="en-US" altLang="ja-JP" sz="9800" dirty="0" smtClean="0"/>
              <a:t>)</a:t>
            </a:r>
          </a:p>
          <a:p>
            <a:r>
              <a:rPr lang="ja-JP" altLang="ja-JP" sz="9800" dirty="0" smtClean="0"/>
              <a:t>「</a:t>
            </a:r>
            <a:r>
              <a:rPr lang="ja-JP" altLang="ja-JP" sz="9800" dirty="0"/>
              <a:t>わかる」</a:t>
            </a:r>
            <a:r>
              <a:rPr lang="en-US" altLang="ja-JP" sz="9800" dirty="0"/>
              <a:t>(104</a:t>
            </a:r>
            <a:r>
              <a:rPr lang="en-US" altLang="ja-JP" sz="9800" dirty="0" smtClean="0"/>
              <a:t>)</a:t>
            </a:r>
          </a:p>
          <a:p>
            <a:r>
              <a:rPr lang="ja-JP" altLang="ja-JP" sz="9800" dirty="0" smtClean="0"/>
              <a:t>「</a:t>
            </a:r>
            <a:r>
              <a:rPr lang="ja-JP" altLang="ja-JP" sz="9800" dirty="0"/>
              <a:t>幻聴さん」</a:t>
            </a:r>
            <a:r>
              <a:rPr lang="en-US" altLang="ja-JP" sz="9800" dirty="0"/>
              <a:t>(100</a:t>
            </a:r>
            <a:r>
              <a:rPr lang="en-US" altLang="ja-JP" sz="9800" dirty="0" smtClean="0"/>
              <a:t>)</a:t>
            </a:r>
            <a:endParaRPr lang="ja-JP" altLang="ja-JP" sz="9800" dirty="0"/>
          </a:p>
          <a:p>
            <a:endParaRPr kumimoji="1" lang="ja-JP" altLang="en-US" sz="9800" dirty="0"/>
          </a:p>
        </p:txBody>
      </p:sp>
      <p:pic>
        <p:nvPicPr>
          <p:cNvPr id="4" name="Picture 10" descr="http://bethel-net.jp/bethel-shohin/let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124744"/>
            <a:ext cx="1720136" cy="263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9166" y="3764266"/>
            <a:ext cx="1607277" cy="230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19</a:t>
            </a:fld>
            <a:endParaRPr kumimoji="1" lang="ja-JP" altLang="en-US"/>
          </a:p>
        </p:txBody>
      </p:sp>
    </p:spTree>
    <p:extLst>
      <p:ext uri="{BB962C8B-B14F-4D97-AF65-F5344CB8AC3E}">
        <p14:creationId xmlns:p14="http://schemas.microsoft.com/office/powerpoint/2010/main" val="3723905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1368152"/>
          </a:xfrm>
        </p:spPr>
        <p:txBody>
          <a:bodyPr>
            <a:normAutofit fontScale="90000"/>
          </a:bodyPr>
          <a:lstStyle/>
          <a:p>
            <a:pPr algn="l"/>
            <a:r>
              <a:rPr lang="ja-JP" altLang="en-US" b="1" dirty="0" smtClean="0"/>
              <a:t>自己紹介</a:t>
            </a:r>
            <a:r>
              <a:rPr lang="ja-JP" altLang="en-US" dirty="0" smtClean="0"/>
              <a:t>：</a:t>
            </a:r>
            <a:r>
              <a:rPr lang="en-US" altLang="ja-JP" dirty="0" smtClean="0"/>
              <a:t>2008</a:t>
            </a:r>
            <a:r>
              <a:rPr lang="ja-JP" altLang="en-US" dirty="0" smtClean="0"/>
              <a:t>年頃より</a:t>
            </a:r>
            <a:r>
              <a:rPr lang="ja-JP" altLang="en-US" dirty="0" err="1" smtClean="0"/>
              <a:t>べ</a:t>
            </a:r>
            <a:r>
              <a:rPr lang="ja-JP" altLang="en-US" dirty="0"/>
              <a:t>て</a:t>
            </a:r>
            <a:r>
              <a:rPr lang="ja-JP" altLang="en-US" dirty="0" smtClean="0"/>
              <a:t>るまつり参加べてら</a:t>
            </a:r>
            <a:r>
              <a:rPr lang="ja-JP" altLang="en-US" dirty="0"/>
              <a:t>ーの小平・</a:t>
            </a:r>
            <a:r>
              <a:rPr lang="ja-JP" altLang="en-US" dirty="0" smtClean="0"/>
              <a:t>いとう</a:t>
            </a:r>
            <a:endParaRPr kumimoji="1" lang="ja-JP" altLang="en-US" dirty="0"/>
          </a:p>
        </p:txBody>
      </p:sp>
      <p:pic>
        <p:nvPicPr>
          <p:cNvPr id="4" name="Picture 2" descr="C:\Documents and Settings\tomoe-k\My Documents\My Pictures\2009べてるまつり（浦河）.b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88024" y="1340768"/>
            <a:ext cx="4320480" cy="3267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tomoe-k\My Documents\My Pictures\2009当事者研究全国交流集会（べてるまつり浦河）.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854693"/>
            <a:ext cx="4536504"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tomoe-k\My Documents\My Pictures\2009幻覚妄想大会（べてるまつり浦河）.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4653136"/>
            <a:ext cx="3168352" cy="197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6"/>
          <p:cNvSpPr/>
          <p:nvPr/>
        </p:nvSpPr>
        <p:spPr>
          <a:xfrm>
            <a:off x="251520" y="1412776"/>
            <a:ext cx="3960440" cy="1446550"/>
          </a:xfrm>
          <a:prstGeom prst="rect">
            <a:avLst/>
          </a:prstGeom>
        </p:spPr>
        <p:txBody>
          <a:bodyPr wrap="square">
            <a:spAutoFit/>
          </a:bodyPr>
          <a:lstStyle/>
          <a:p>
            <a:r>
              <a:rPr lang="ja-JP" altLang="en-US" sz="3200" dirty="0">
                <a:solidFill>
                  <a:srgbClr val="000000"/>
                </a:solidFill>
                <a:latin typeface="HGP創英角ﾎﾟｯﾌﾟ体" pitchFamily="50" charset="-128"/>
                <a:ea typeface="HGP創英角ﾎﾟｯﾌﾟ体" pitchFamily="50" charset="-128"/>
              </a:rPr>
              <a:t>べてるまつり</a:t>
            </a:r>
            <a:r>
              <a:rPr lang="en-US" altLang="ja-JP" sz="3200" dirty="0">
                <a:solidFill>
                  <a:srgbClr val="000000"/>
                </a:solidFill>
              </a:rPr>
              <a:t>2009</a:t>
            </a:r>
            <a:r>
              <a:rPr lang="ja-JP" altLang="en-US" sz="2000" dirty="0">
                <a:latin typeface="HGP創英角ﾎﾟｯﾌﾟ体" pitchFamily="50" charset="-128"/>
                <a:ea typeface="HGP創英角ﾎﾟｯﾌﾟ体" pitchFamily="50" charset="-128"/>
              </a:rPr>
              <a:t>浦河町総合文化会館　文化ホール</a:t>
            </a:r>
            <a:r>
              <a:rPr lang="en-US" altLang="ja-JP" sz="2000" dirty="0">
                <a:latin typeface="HGP創英角ﾎﾟｯﾌﾟ体" pitchFamily="50" charset="-128"/>
                <a:ea typeface="HGP創英角ﾎﾟｯﾌﾟ体" pitchFamily="50" charset="-128"/>
              </a:rPr>
              <a:t/>
            </a:r>
            <a:br>
              <a:rPr lang="en-US" altLang="ja-JP" sz="2000" dirty="0">
                <a:latin typeface="HGP創英角ﾎﾟｯﾌﾟ体" pitchFamily="50" charset="-128"/>
                <a:ea typeface="HGP創英角ﾎﾟｯﾌﾟ体" pitchFamily="50" charset="-128"/>
              </a:rPr>
            </a:br>
            <a:r>
              <a:rPr lang="ja-JP" altLang="en-US" dirty="0">
                <a:solidFill>
                  <a:srgbClr val="000000"/>
                </a:solidFill>
              </a:rPr>
              <a:t> 「降りてゆく生き方」公式ブログより</a:t>
            </a:r>
            <a:r>
              <a:rPr lang="en-US" altLang="ja-JP" dirty="0">
                <a:solidFill>
                  <a:srgbClr val="000000"/>
                </a:solidFill>
                <a:hlinkClick r:id="rId5"/>
              </a:rPr>
              <a:t>http://www.nipponp.org/blog </a:t>
            </a:r>
            <a:endParaRPr lang="ja-JP" altLang="en-US" dirty="0"/>
          </a:p>
        </p:txBody>
      </p:sp>
      <p:sp>
        <p:nvSpPr>
          <p:cNvPr id="3" name="スライド番号プレースホルダー 2"/>
          <p:cNvSpPr>
            <a:spLocks noGrp="1"/>
          </p:cNvSpPr>
          <p:nvPr>
            <p:ph type="sldNum" sz="quarter" idx="12"/>
          </p:nvPr>
        </p:nvSpPr>
        <p:spPr/>
        <p:txBody>
          <a:bodyPr/>
          <a:lstStyle/>
          <a:p>
            <a:fld id="{FBD0D641-B719-4818-9904-9C2408900B48}" type="slidenum">
              <a:rPr kumimoji="1" lang="ja-JP" altLang="en-US" smtClean="0"/>
              <a:t>2</a:t>
            </a:fld>
            <a:endParaRPr kumimoji="1" lang="ja-JP" altLang="en-US"/>
          </a:p>
        </p:txBody>
      </p:sp>
    </p:spTree>
    <p:extLst>
      <p:ext uri="{BB962C8B-B14F-4D97-AF65-F5344CB8AC3E}">
        <p14:creationId xmlns:p14="http://schemas.microsoft.com/office/powerpoint/2010/main" val="1305242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8470" y="240090"/>
            <a:ext cx="6845530" cy="641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タイトル 3"/>
          <p:cNvSpPr>
            <a:spLocks noGrp="1"/>
          </p:cNvSpPr>
          <p:nvPr>
            <p:ph type="title"/>
          </p:nvPr>
        </p:nvSpPr>
        <p:spPr>
          <a:xfrm>
            <a:off x="323528" y="274637"/>
            <a:ext cx="2232248" cy="3171391"/>
          </a:xfrm>
        </p:spPr>
        <p:txBody>
          <a:bodyPr>
            <a:noAutofit/>
          </a:bodyPr>
          <a:lstStyle/>
          <a:p>
            <a:r>
              <a:rPr lang="ja-JP" altLang="en-US" sz="2800" dirty="0" smtClean="0"/>
              <a:t>図</a:t>
            </a:r>
            <a:r>
              <a:rPr lang="ja-JP" altLang="en-US" sz="2800" dirty="0"/>
              <a:t> </a:t>
            </a:r>
            <a:r>
              <a:rPr lang="en-US" altLang="ja-JP" sz="2800" dirty="0" smtClean="0"/>
              <a:t>1</a:t>
            </a:r>
            <a:r>
              <a:rPr lang="ja-JP" altLang="en-US" sz="2800" dirty="0"/>
              <a:t>　使用頻度の多い単語（上位</a:t>
            </a:r>
            <a:r>
              <a:rPr lang="en-US" altLang="ja-JP" sz="2800" dirty="0"/>
              <a:t>20</a:t>
            </a:r>
            <a:r>
              <a:rPr lang="ja-JP" altLang="en-US" sz="2800" dirty="0"/>
              <a:t>語）</a:t>
            </a:r>
            <a:endParaRPr kumimoji="1" lang="ja-JP" altLang="en-US" sz="2800" dirty="0"/>
          </a:p>
        </p:txBody>
      </p:sp>
      <p:pic>
        <p:nvPicPr>
          <p:cNvPr id="5" name="Picture 10" descr="http://bethel-net.jp/bethel-shohin/let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013176"/>
            <a:ext cx="1116124" cy="171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5074724"/>
            <a:ext cx="1152098" cy="1651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FBD0D641-B719-4818-9904-9C2408900B48}" type="slidenum">
              <a:rPr kumimoji="1" lang="ja-JP" altLang="en-US" smtClean="0"/>
              <a:t>20</a:t>
            </a:fld>
            <a:endParaRPr kumimoji="1" lang="ja-JP" altLang="en-US"/>
          </a:p>
        </p:txBody>
      </p:sp>
    </p:spTree>
    <p:extLst>
      <p:ext uri="{BB962C8B-B14F-4D97-AF65-F5344CB8AC3E}">
        <p14:creationId xmlns:p14="http://schemas.microsoft.com/office/powerpoint/2010/main" val="21708367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16632"/>
            <a:ext cx="8928992" cy="936104"/>
          </a:xfrm>
        </p:spPr>
        <p:txBody>
          <a:bodyPr/>
          <a:lstStyle/>
          <a:p>
            <a:pPr algn="l"/>
            <a:r>
              <a:rPr lang="ja-JP" altLang="en-US" dirty="0" smtClean="0"/>
              <a:t>結果　評判分析：</a:t>
            </a:r>
            <a:r>
              <a:rPr lang="ja-JP" altLang="en-US" sz="3200" dirty="0" smtClean="0"/>
              <a:t>好評語・不評語に着目して</a:t>
            </a:r>
            <a:endParaRPr kumimoji="1" lang="ja-JP" altLang="en-US" sz="3200" dirty="0"/>
          </a:p>
        </p:txBody>
      </p:sp>
      <p:sp>
        <p:nvSpPr>
          <p:cNvPr id="3" name="コンテンツ プレースホルダー 2"/>
          <p:cNvSpPr>
            <a:spLocks noGrp="1"/>
          </p:cNvSpPr>
          <p:nvPr>
            <p:ph idx="1"/>
          </p:nvPr>
        </p:nvSpPr>
        <p:spPr>
          <a:xfrm>
            <a:off x="179512" y="1412776"/>
            <a:ext cx="8964488" cy="5184576"/>
          </a:xfrm>
        </p:spPr>
        <p:txBody>
          <a:bodyPr>
            <a:normAutofit lnSpcReduction="10000"/>
          </a:bodyPr>
          <a:lstStyle/>
          <a:p>
            <a:pPr marL="0" indent="0">
              <a:buNone/>
            </a:pPr>
            <a:r>
              <a:rPr lang="ja-JP" altLang="en-US" dirty="0"/>
              <a:t>●</a:t>
            </a:r>
            <a:r>
              <a:rPr lang="ja-JP" altLang="ja-JP" dirty="0" smtClean="0"/>
              <a:t>名詞</a:t>
            </a:r>
            <a:r>
              <a:rPr lang="ja-JP" altLang="ja-JP" dirty="0"/>
              <a:t>を対象に好評語と不評語の上位単語を</a:t>
            </a:r>
            <a:r>
              <a:rPr lang="ja-JP" altLang="ja-JP" dirty="0" smtClean="0"/>
              <a:t>抽出</a:t>
            </a:r>
            <a:endParaRPr lang="en-US" altLang="ja-JP" dirty="0" smtClean="0"/>
          </a:p>
          <a:p>
            <a:pPr marL="0" indent="0">
              <a:buNone/>
            </a:pPr>
            <a:endParaRPr lang="en-US" altLang="ja-JP" dirty="0" smtClean="0"/>
          </a:p>
          <a:p>
            <a:pPr marL="0" indent="0">
              <a:buNone/>
            </a:pPr>
            <a:r>
              <a:rPr lang="ja-JP" altLang="en-US" dirty="0" smtClean="0"/>
              <a:t>　</a:t>
            </a:r>
            <a:r>
              <a:rPr lang="ja-JP" altLang="en-US" sz="3600" dirty="0" smtClean="0"/>
              <a:t>・</a:t>
            </a:r>
            <a:r>
              <a:rPr lang="ja-JP" altLang="ja-JP" sz="3600" dirty="0" smtClean="0"/>
              <a:t>好評語</a:t>
            </a:r>
            <a:endParaRPr lang="en-US" altLang="ja-JP" sz="3600" dirty="0" smtClean="0"/>
          </a:p>
          <a:p>
            <a:pPr marL="0" indent="0">
              <a:buNone/>
            </a:pPr>
            <a:r>
              <a:rPr lang="ja-JP" altLang="en-US" dirty="0"/>
              <a:t>　</a:t>
            </a:r>
            <a:r>
              <a:rPr lang="ja-JP" altLang="en-US" dirty="0" smtClean="0"/>
              <a:t>　　</a:t>
            </a:r>
            <a:r>
              <a:rPr lang="ja-JP" altLang="ja-JP" dirty="0" smtClean="0"/>
              <a:t>「</a:t>
            </a:r>
            <a:r>
              <a:rPr lang="ja-JP" altLang="ja-JP" dirty="0"/>
              <a:t>自分」「人」「苦労」「幻聴さん」「つきあい</a:t>
            </a:r>
            <a:r>
              <a:rPr lang="ja-JP" altLang="ja-JP" dirty="0" smtClean="0"/>
              <a:t>」</a:t>
            </a:r>
            <a:endParaRPr lang="en-US" altLang="ja-JP" dirty="0" smtClean="0"/>
          </a:p>
          <a:p>
            <a:pPr marL="0" indent="0">
              <a:buNone/>
            </a:pPr>
            <a:r>
              <a:rPr lang="ja-JP" altLang="en-US" dirty="0"/>
              <a:t>　</a:t>
            </a:r>
            <a:r>
              <a:rPr lang="ja-JP" altLang="en-US" dirty="0" smtClean="0"/>
              <a:t>　　</a:t>
            </a:r>
            <a:r>
              <a:rPr lang="ja-JP" altLang="ja-JP" dirty="0" smtClean="0"/>
              <a:t>「</a:t>
            </a:r>
            <a:r>
              <a:rPr lang="ja-JP" altLang="ja-JP" dirty="0"/>
              <a:t>助け方」「気持ち」「仲間」「お客さん」「人間</a:t>
            </a:r>
            <a:r>
              <a:rPr lang="ja-JP" altLang="ja-JP" dirty="0" smtClean="0"/>
              <a:t>」</a:t>
            </a:r>
            <a:endParaRPr lang="en-US" altLang="ja-JP" dirty="0" smtClean="0"/>
          </a:p>
          <a:p>
            <a:pPr marL="0" indent="0">
              <a:buNone/>
            </a:pPr>
            <a:endParaRPr lang="en-US" altLang="ja-JP" dirty="0" smtClean="0"/>
          </a:p>
          <a:p>
            <a:pPr marL="0" indent="0">
              <a:buNone/>
            </a:pPr>
            <a:r>
              <a:rPr lang="ja-JP" altLang="en-US" dirty="0" smtClean="0"/>
              <a:t>　</a:t>
            </a:r>
            <a:r>
              <a:rPr lang="ja-JP" altLang="en-US" sz="3600" dirty="0" smtClean="0"/>
              <a:t>・</a:t>
            </a:r>
            <a:r>
              <a:rPr lang="ja-JP" altLang="ja-JP" sz="3600" dirty="0" smtClean="0"/>
              <a:t>不評語</a:t>
            </a:r>
            <a:endParaRPr lang="en-US" altLang="ja-JP" sz="3600" dirty="0" smtClean="0"/>
          </a:p>
          <a:p>
            <a:pPr marL="0" indent="0">
              <a:buNone/>
            </a:pPr>
            <a:r>
              <a:rPr lang="ja-JP" altLang="en-US" dirty="0"/>
              <a:t>　</a:t>
            </a:r>
            <a:r>
              <a:rPr lang="ja-JP" altLang="en-US" dirty="0" smtClean="0"/>
              <a:t>　　</a:t>
            </a:r>
            <a:r>
              <a:rPr lang="ja-JP" altLang="ja-JP" dirty="0" smtClean="0"/>
              <a:t>「</a:t>
            </a:r>
            <a:r>
              <a:rPr lang="ja-JP" altLang="ja-JP" dirty="0"/>
              <a:t>自分」「情報公開」「人」「人間関係」「状態</a:t>
            </a:r>
            <a:r>
              <a:rPr lang="ja-JP" altLang="ja-JP" dirty="0" smtClean="0"/>
              <a:t>」</a:t>
            </a:r>
            <a:endParaRPr lang="en-US" altLang="ja-JP" dirty="0" smtClean="0"/>
          </a:p>
          <a:p>
            <a:pPr marL="0" indent="0">
              <a:buNone/>
            </a:pPr>
            <a:r>
              <a:rPr lang="ja-JP" altLang="en-US" dirty="0"/>
              <a:t>　</a:t>
            </a:r>
            <a:r>
              <a:rPr lang="ja-JP" altLang="en-US" dirty="0" smtClean="0"/>
              <a:t>　　</a:t>
            </a:r>
            <a:r>
              <a:rPr lang="ja-JP" altLang="ja-JP" dirty="0" smtClean="0"/>
              <a:t>「</a:t>
            </a:r>
            <a:r>
              <a:rPr lang="ja-JP" altLang="ja-JP" dirty="0"/>
              <a:t>具合」「仕事」「気持ち」「幻聴さん</a:t>
            </a:r>
            <a:r>
              <a:rPr lang="ja-JP" altLang="ja-JP" dirty="0" smtClean="0"/>
              <a:t>」</a:t>
            </a:r>
            <a:endParaRPr lang="ja-JP" altLang="ja-JP" dirty="0"/>
          </a:p>
          <a:p>
            <a:endParaRPr kumimoji="1" lang="ja-JP" altLang="en-US" dirty="0"/>
          </a:p>
        </p:txBody>
      </p:sp>
      <p:pic>
        <p:nvPicPr>
          <p:cNvPr id="4" name="Picture 10" descr="http://bethel-net.jp/bethel-shohin/let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6156" y="4149080"/>
            <a:ext cx="701006" cy="107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6156" y="5733256"/>
            <a:ext cx="731031" cy="1047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スライド番号プレースホルダー 5"/>
          <p:cNvSpPr>
            <a:spLocks noGrp="1"/>
          </p:cNvSpPr>
          <p:nvPr>
            <p:ph type="sldNum" sz="quarter" idx="12"/>
          </p:nvPr>
        </p:nvSpPr>
        <p:spPr/>
        <p:txBody>
          <a:bodyPr/>
          <a:lstStyle/>
          <a:p>
            <a:fld id="{FBD0D641-B719-4818-9904-9C2408900B48}" type="slidenum">
              <a:rPr kumimoji="1" lang="ja-JP" altLang="en-US" smtClean="0"/>
              <a:t>21</a:t>
            </a:fld>
            <a:endParaRPr kumimoji="1" lang="ja-JP" altLang="en-US"/>
          </a:p>
        </p:txBody>
      </p:sp>
    </p:spTree>
    <p:extLst>
      <p:ext uri="{BB962C8B-B14F-4D97-AF65-F5344CB8AC3E}">
        <p14:creationId xmlns:p14="http://schemas.microsoft.com/office/powerpoint/2010/main" val="38239813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1008112"/>
          </a:xfrm>
        </p:spPr>
        <p:txBody>
          <a:bodyPr/>
          <a:lstStyle/>
          <a:p>
            <a:pPr algn="l"/>
            <a:r>
              <a:rPr kumimoji="1" lang="ja-JP" altLang="en-US" dirty="0" smtClean="0"/>
              <a:t>結果 </a:t>
            </a:r>
            <a:r>
              <a:rPr lang="ja-JP" altLang="en-US" sz="3200" dirty="0" smtClean="0"/>
              <a:t>当事者</a:t>
            </a:r>
            <a:r>
              <a:rPr lang="ja-JP" altLang="en-US" sz="3200" dirty="0"/>
              <a:t>研究で</a:t>
            </a:r>
            <a:r>
              <a:rPr lang="ja-JP" altLang="en-US" sz="3200" dirty="0" smtClean="0"/>
              <a:t>はどのように</a:t>
            </a:r>
            <a:r>
              <a:rPr kumimoji="1" lang="ja-JP" altLang="en-US" dirty="0" smtClean="0">
                <a:solidFill>
                  <a:srgbClr val="FF0000"/>
                </a:solidFill>
              </a:rPr>
              <a:t>自分</a:t>
            </a:r>
            <a:r>
              <a:rPr kumimoji="1" lang="ja-JP" altLang="en-US" sz="3200" dirty="0" smtClean="0"/>
              <a:t>を語るか？</a:t>
            </a:r>
            <a:endParaRPr kumimoji="1" lang="ja-JP" altLang="en-US" sz="3200" dirty="0"/>
          </a:p>
        </p:txBody>
      </p:sp>
      <p:sp>
        <p:nvSpPr>
          <p:cNvPr id="3" name="コンテンツ プレースホルダー 2"/>
          <p:cNvSpPr>
            <a:spLocks noGrp="1"/>
          </p:cNvSpPr>
          <p:nvPr>
            <p:ph idx="1"/>
          </p:nvPr>
        </p:nvSpPr>
        <p:spPr>
          <a:xfrm>
            <a:off x="107504" y="1600200"/>
            <a:ext cx="8928992" cy="5257800"/>
          </a:xfrm>
        </p:spPr>
        <p:txBody>
          <a:bodyPr>
            <a:normAutofit fontScale="92500" lnSpcReduction="20000"/>
          </a:bodyPr>
          <a:lstStyle/>
          <a:p>
            <a:r>
              <a:rPr lang="ja-JP" altLang="en-US" dirty="0" smtClean="0"/>
              <a:t>今</a:t>
            </a:r>
            <a:r>
              <a:rPr lang="ja-JP" altLang="en-US" dirty="0"/>
              <a:t>では、</a:t>
            </a:r>
            <a:r>
              <a:rPr lang="ja-JP" altLang="en-US" dirty="0">
                <a:solidFill>
                  <a:srgbClr val="FF0000"/>
                </a:solidFill>
              </a:rPr>
              <a:t>自分</a:t>
            </a:r>
            <a:r>
              <a:rPr lang="ja-JP" altLang="en-US" dirty="0"/>
              <a:t>自身の言葉で話すことが本当に</a:t>
            </a:r>
            <a:r>
              <a:rPr lang="ja-JP" altLang="en-US" dirty="0">
                <a:solidFill>
                  <a:srgbClr val="FF0000"/>
                </a:solidFill>
              </a:rPr>
              <a:t>自分</a:t>
            </a:r>
            <a:r>
              <a:rPr lang="ja-JP" altLang="en-US" dirty="0"/>
              <a:t>を助ける方法なんだと思います</a:t>
            </a:r>
            <a:r>
              <a:rPr lang="ja-JP" altLang="en-US" dirty="0" smtClean="0"/>
              <a:t>。</a:t>
            </a:r>
            <a:r>
              <a:rPr lang="ja-JP" altLang="en-US" sz="2600" i="1" dirty="0" smtClean="0"/>
              <a:t>（</a:t>
            </a:r>
            <a:r>
              <a:rPr lang="ja-JP" altLang="ja-JP" sz="2600" i="1" dirty="0" smtClean="0"/>
              <a:t>鈴木真依</a:t>
            </a:r>
            <a:r>
              <a:rPr lang="ja-JP" altLang="en-US" sz="2600" i="1" dirty="0" smtClean="0"/>
              <a:t>）</a:t>
            </a:r>
            <a:endParaRPr lang="en-US" altLang="ja-JP" sz="2600" i="1" dirty="0" smtClean="0"/>
          </a:p>
          <a:p>
            <a:r>
              <a:rPr lang="ja-JP" altLang="en-US" dirty="0"/>
              <a:t>当事者研究をする前は、</a:t>
            </a:r>
            <a:r>
              <a:rPr lang="ja-JP" altLang="en-US" dirty="0">
                <a:solidFill>
                  <a:srgbClr val="FF0000"/>
                </a:solidFill>
              </a:rPr>
              <a:t>自分</a:t>
            </a:r>
            <a:r>
              <a:rPr lang="ja-JP" altLang="en-US" dirty="0"/>
              <a:t>が病気に巻き込まれて、包まれているような感じでしたが、目の前に病気を置いて</a:t>
            </a:r>
            <a:r>
              <a:rPr lang="ja-JP" altLang="en-US" dirty="0">
                <a:solidFill>
                  <a:srgbClr val="FF0000"/>
                </a:solidFill>
              </a:rPr>
              <a:t>自分</a:t>
            </a:r>
            <a:r>
              <a:rPr lang="ja-JP" altLang="en-US" dirty="0"/>
              <a:t>がちょっと離れて観察するというスタンスが持てるようになってきました</a:t>
            </a:r>
            <a:r>
              <a:rPr lang="ja-JP" altLang="en-US" dirty="0" smtClean="0"/>
              <a:t>。</a:t>
            </a:r>
            <a:r>
              <a:rPr lang="ja-JP" altLang="en-US" sz="2600" i="1" dirty="0" smtClean="0"/>
              <a:t>（</a:t>
            </a:r>
            <a:r>
              <a:rPr lang="ja-JP" altLang="ja-JP" sz="2600" i="1" dirty="0" smtClean="0"/>
              <a:t>宮西勝子</a:t>
            </a:r>
            <a:r>
              <a:rPr lang="ja-JP" altLang="en-US" sz="2600" i="1" dirty="0" smtClean="0"/>
              <a:t>）</a:t>
            </a:r>
            <a:endParaRPr lang="en-US" altLang="ja-JP" sz="2600" i="1" dirty="0" smtClean="0"/>
          </a:p>
          <a:p>
            <a:r>
              <a:rPr lang="ja-JP" altLang="en-US" dirty="0"/>
              <a:t>生きていくうえで持つべき</a:t>
            </a:r>
            <a:r>
              <a:rPr lang="ja-JP" altLang="en-US" dirty="0">
                <a:solidFill>
                  <a:srgbClr val="FF0000"/>
                </a:solidFill>
              </a:rPr>
              <a:t>自分</a:t>
            </a:r>
            <a:r>
              <a:rPr lang="ja-JP" altLang="en-US" dirty="0"/>
              <a:t>の荷物を持つこともなく、誰ともぶつからず、苦しむこともなく、</a:t>
            </a:r>
            <a:r>
              <a:rPr lang="ja-JP" altLang="en-US" dirty="0" err="1"/>
              <a:t>のんしゃらんと</a:t>
            </a:r>
            <a:r>
              <a:rPr lang="ja-JP" altLang="en-US" dirty="0"/>
              <a:t>生きている状態でした</a:t>
            </a:r>
            <a:r>
              <a:rPr lang="ja-JP" altLang="en-US" dirty="0" smtClean="0"/>
              <a:t>。</a:t>
            </a:r>
            <a:r>
              <a:rPr lang="ja-JP" altLang="en-US" sz="2600" i="1" dirty="0" smtClean="0"/>
              <a:t>（</a:t>
            </a:r>
            <a:r>
              <a:rPr lang="ja-JP" altLang="ja-JP" sz="2600" i="1" dirty="0" smtClean="0"/>
              <a:t>岩田めぐみ</a:t>
            </a:r>
            <a:r>
              <a:rPr lang="ja-JP" altLang="en-US" sz="2600" i="1" dirty="0" smtClean="0"/>
              <a:t>）</a:t>
            </a:r>
            <a:endParaRPr lang="en-US" altLang="ja-JP" sz="2600" i="1" dirty="0" smtClean="0"/>
          </a:p>
          <a:p>
            <a:r>
              <a:rPr lang="ja-JP" altLang="en-US" dirty="0"/>
              <a:t>研究をすることであからさまに</a:t>
            </a:r>
            <a:r>
              <a:rPr lang="ja-JP" altLang="en-US" dirty="0">
                <a:solidFill>
                  <a:srgbClr val="FF0000"/>
                </a:solidFill>
              </a:rPr>
              <a:t>自分</a:t>
            </a:r>
            <a:r>
              <a:rPr lang="ja-JP" altLang="en-US" dirty="0"/>
              <a:t>の苦労を皆に情報公開して</a:t>
            </a:r>
            <a:r>
              <a:rPr lang="ja-JP" altLang="en-US" dirty="0">
                <a:solidFill>
                  <a:srgbClr val="FF0000"/>
                </a:solidFill>
              </a:rPr>
              <a:t>自分</a:t>
            </a:r>
            <a:r>
              <a:rPr lang="ja-JP" altLang="en-US" dirty="0"/>
              <a:t>のことをわかってもらい、じょうず</a:t>
            </a:r>
            <a:r>
              <a:rPr lang="ja-JP" altLang="en-US" dirty="0" smtClean="0"/>
              <a:t>な「</a:t>
            </a:r>
            <a:r>
              <a:rPr lang="ja-JP" altLang="en-US" dirty="0" smtClean="0">
                <a:solidFill>
                  <a:srgbClr val="FF0000"/>
                </a:solidFill>
              </a:rPr>
              <a:t>自分</a:t>
            </a:r>
            <a:r>
              <a:rPr lang="ja-JP" altLang="en-US" dirty="0"/>
              <a:t>の人生の</a:t>
            </a:r>
            <a:r>
              <a:rPr lang="ja-JP" altLang="en-US" dirty="0" smtClean="0"/>
              <a:t>運転」に</a:t>
            </a:r>
            <a:r>
              <a:rPr lang="ja-JP" altLang="en-US" dirty="0"/>
              <a:t>つながっていくんじゃないかと思いました</a:t>
            </a:r>
            <a:r>
              <a:rPr lang="ja-JP" altLang="en-US" dirty="0" smtClean="0"/>
              <a:t>。</a:t>
            </a:r>
            <a:r>
              <a:rPr lang="ja-JP" altLang="en-US" sz="2600" i="1" dirty="0" smtClean="0"/>
              <a:t>（</a:t>
            </a:r>
            <a:r>
              <a:rPr lang="ja-JP" altLang="ja-JP" sz="2600" i="1" dirty="0" smtClean="0"/>
              <a:t>松原</a:t>
            </a:r>
            <a:r>
              <a:rPr lang="ja-JP" altLang="ja-JP" sz="2600" i="1" dirty="0"/>
              <a:t>朝</a:t>
            </a:r>
            <a:r>
              <a:rPr lang="ja-JP" altLang="ja-JP" sz="2600" i="1" dirty="0" smtClean="0"/>
              <a:t>美</a:t>
            </a:r>
            <a:r>
              <a:rPr lang="ja-JP" altLang="en-US" sz="2600" i="1" dirty="0" smtClean="0"/>
              <a:t>）</a:t>
            </a:r>
            <a:endParaRPr lang="en-US" altLang="ja-JP" sz="2600" i="1"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FBD0D641-B719-4818-9904-9C2408900B48}" type="slidenum">
              <a:rPr kumimoji="1" lang="ja-JP" altLang="en-US" smtClean="0"/>
              <a:t>22</a:t>
            </a:fld>
            <a:endParaRPr kumimoji="1" lang="ja-JP" altLang="en-US"/>
          </a:p>
        </p:txBody>
      </p:sp>
    </p:spTree>
    <p:extLst>
      <p:ext uri="{BB962C8B-B14F-4D97-AF65-F5344CB8AC3E}">
        <p14:creationId xmlns:p14="http://schemas.microsoft.com/office/powerpoint/2010/main" val="364319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44624"/>
            <a:ext cx="9108504" cy="936104"/>
          </a:xfrm>
        </p:spPr>
        <p:txBody>
          <a:bodyPr>
            <a:normAutofit/>
          </a:bodyPr>
          <a:lstStyle/>
          <a:p>
            <a:pPr algn="l"/>
            <a:r>
              <a:rPr kumimoji="1" lang="ja-JP" altLang="en-US" dirty="0" smtClean="0"/>
              <a:t>結果 </a:t>
            </a:r>
            <a:r>
              <a:rPr lang="ja-JP" altLang="en-US" sz="3200" dirty="0" smtClean="0"/>
              <a:t>当事者研究ではどのように</a:t>
            </a:r>
            <a:r>
              <a:rPr kumimoji="1" lang="ja-JP" altLang="en-US" dirty="0" smtClean="0">
                <a:solidFill>
                  <a:srgbClr val="FF0000"/>
                </a:solidFill>
              </a:rPr>
              <a:t>苦労</a:t>
            </a:r>
            <a:r>
              <a:rPr kumimoji="1" lang="ja-JP" altLang="en-US" sz="3200" dirty="0" smtClean="0"/>
              <a:t>を語るか？</a:t>
            </a:r>
            <a:endParaRPr kumimoji="1" lang="ja-JP" altLang="en-US" sz="3200" dirty="0"/>
          </a:p>
        </p:txBody>
      </p:sp>
      <p:sp>
        <p:nvSpPr>
          <p:cNvPr id="3" name="コンテンツ プレースホルダー 2"/>
          <p:cNvSpPr>
            <a:spLocks noGrp="1"/>
          </p:cNvSpPr>
          <p:nvPr>
            <p:ph idx="1"/>
          </p:nvPr>
        </p:nvSpPr>
        <p:spPr>
          <a:xfrm>
            <a:off x="107504" y="1196752"/>
            <a:ext cx="9052106" cy="5661248"/>
          </a:xfrm>
        </p:spPr>
        <p:txBody>
          <a:bodyPr>
            <a:normAutofit fontScale="85000" lnSpcReduction="20000"/>
          </a:bodyPr>
          <a:lstStyle/>
          <a:p>
            <a:r>
              <a:rPr lang="ja-JP" altLang="en-US" dirty="0" smtClean="0"/>
              <a:t>私</a:t>
            </a:r>
            <a:r>
              <a:rPr lang="ja-JP" altLang="en-US" dirty="0"/>
              <a:t>のやり方</a:t>
            </a:r>
            <a:r>
              <a:rPr lang="ja-JP" altLang="en-US" dirty="0" smtClean="0"/>
              <a:t>は「自分</a:t>
            </a:r>
            <a:r>
              <a:rPr lang="ja-JP" altLang="en-US" dirty="0"/>
              <a:t>の</a:t>
            </a:r>
            <a:r>
              <a:rPr lang="ja-JP" altLang="en-US" dirty="0">
                <a:solidFill>
                  <a:srgbClr val="FF0000"/>
                </a:solidFill>
              </a:rPr>
              <a:t>苦労</a:t>
            </a:r>
            <a:r>
              <a:rPr lang="ja-JP" altLang="en-US" dirty="0"/>
              <a:t>のまる投げ</a:t>
            </a:r>
            <a:r>
              <a:rPr lang="ja-JP" altLang="en-US" dirty="0" smtClean="0"/>
              <a:t>状態」だ</a:t>
            </a:r>
            <a:r>
              <a:rPr lang="ja-JP" altLang="en-US" dirty="0"/>
              <a:t>ということを知りました。そこで、自分の</a:t>
            </a:r>
            <a:r>
              <a:rPr lang="ja-JP" altLang="en-US" dirty="0">
                <a:solidFill>
                  <a:srgbClr val="FF0000"/>
                </a:solidFill>
              </a:rPr>
              <a:t>苦労</a:t>
            </a:r>
            <a:r>
              <a:rPr lang="ja-JP" altLang="en-US" dirty="0"/>
              <a:t>を大切にして、自分の面倒を見られるようになりたいと思って当事者研究をすることにしました</a:t>
            </a:r>
            <a:r>
              <a:rPr lang="ja-JP" altLang="en-US" dirty="0" smtClean="0"/>
              <a:t>。</a:t>
            </a:r>
            <a:r>
              <a:rPr lang="ja-JP" altLang="en-US" sz="2800" i="1" dirty="0" smtClean="0"/>
              <a:t>（</a:t>
            </a:r>
            <a:r>
              <a:rPr lang="ja-JP" altLang="ja-JP" sz="2800" i="1" dirty="0" smtClean="0"/>
              <a:t>鈴木真依</a:t>
            </a:r>
            <a:r>
              <a:rPr lang="ja-JP" altLang="en-US" sz="2800" i="1" dirty="0" smtClean="0"/>
              <a:t>）</a:t>
            </a:r>
            <a:endParaRPr lang="en-US" altLang="ja-JP" sz="2800" i="1" dirty="0" smtClean="0"/>
          </a:p>
          <a:p>
            <a:r>
              <a:rPr lang="ja-JP" altLang="en-US" dirty="0"/>
              <a:t>自分の</a:t>
            </a:r>
            <a:r>
              <a:rPr lang="ja-JP" altLang="en-US" dirty="0">
                <a:solidFill>
                  <a:srgbClr val="FF0000"/>
                </a:solidFill>
              </a:rPr>
              <a:t>苦労</a:t>
            </a:r>
            <a:r>
              <a:rPr lang="ja-JP" altLang="en-US" dirty="0"/>
              <a:t>を語りながら、ワーカーさんや当事者研究のメンバーに協力してもらい、一緒に自爆のパターンを解明することと、有効な自分の助け方が上手になるために、ＳＳＴや当事者研究ミーティングに参加しながら研究を進めました</a:t>
            </a:r>
            <a:r>
              <a:rPr lang="ja-JP" altLang="en-US" dirty="0" smtClean="0"/>
              <a:t>。</a:t>
            </a:r>
            <a:r>
              <a:rPr lang="ja-JP" altLang="en-US" sz="2800" i="1" dirty="0" smtClean="0"/>
              <a:t>（</a:t>
            </a:r>
            <a:r>
              <a:rPr lang="ja-JP" altLang="ja-JP" sz="2800" i="1" dirty="0" smtClean="0"/>
              <a:t>宮西勝子</a:t>
            </a:r>
            <a:r>
              <a:rPr lang="ja-JP" altLang="en-US" sz="2800" i="1" dirty="0" smtClean="0"/>
              <a:t>）</a:t>
            </a:r>
            <a:endParaRPr lang="en-US" altLang="ja-JP" sz="2800" i="1" dirty="0" smtClean="0"/>
          </a:p>
          <a:p>
            <a:r>
              <a:rPr lang="ja-JP" altLang="en-US" dirty="0"/>
              <a:t>ホワイトボードに自分の</a:t>
            </a:r>
            <a:r>
              <a:rPr lang="ja-JP" altLang="en-US" dirty="0">
                <a:solidFill>
                  <a:srgbClr val="FF0000"/>
                </a:solidFill>
              </a:rPr>
              <a:t>苦労</a:t>
            </a:r>
            <a:r>
              <a:rPr lang="ja-JP" altLang="en-US" dirty="0"/>
              <a:t>を出し合って行き詰まりのパターンを研究しました。幻聴にジャックされたときに、その都度、仲間や関係者に相談</a:t>
            </a:r>
            <a:r>
              <a:rPr lang="ja-JP" altLang="en-US" dirty="0" smtClean="0"/>
              <a:t>し「自分</a:t>
            </a:r>
            <a:r>
              <a:rPr lang="ja-JP" altLang="en-US" dirty="0"/>
              <a:t>の</a:t>
            </a:r>
            <a:r>
              <a:rPr lang="ja-JP" altLang="en-US" dirty="0" smtClean="0"/>
              <a:t>助け方」を</a:t>
            </a:r>
            <a:r>
              <a:rPr lang="ja-JP" altLang="en-US" dirty="0"/>
              <a:t>探りました</a:t>
            </a:r>
            <a:r>
              <a:rPr lang="ja-JP" altLang="en-US" dirty="0" smtClean="0"/>
              <a:t>。</a:t>
            </a:r>
            <a:r>
              <a:rPr lang="ja-JP" altLang="en-US" sz="2800" i="1" dirty="0" smtClean="0"/>
              <a:t>（</a:t>
            </a:r>
            <a:r>
              <a:rPr lang="ja-JP" altLang="ja-JP" sz="2800" i="1" dirty="0" smtClean="0"/>
              <a:t>阿部</a:t>
            </a:r>
            <a:r>
              <a:rPr lang="ja-JP" altLang="ja-JP" sz="2800" i="1" dirty="0"/>
              <a:t>智</a:t>
            </a:r>
            <a:r>
              <a:rPr lang="ja-JP" altLang="ja-JP" sz="2800" i="1" dirty="0" smtClean="0"/>
              <a:t>穂</a:t>
            </a:r>
            <a:r>
              <a:rPr lang="ja-JP" altLang="en-US" sz="2800" i="1" dirty="0" smtClean="0"/>
              <a:t>）</a:t>
            </a:r>
            <a:endParaRPr lang="en-US" altLang="ja-JP" sz="2800" i="1" dirty="0" smtClean="0"/>
          </a:p>
          <a:p>
            <a:r>
              <a:rPr lang="ja-JP" altLang="en-US" dirty="0" smtClean="0"/>
              <a:t>自分</a:t>
            </a:r>
            <a:r>
              <a:rPr lang="ja-JP" altLang="en-US" dirty="0"/>
              <a:t>のつらさを当事者研究ミーティングで聞いてもらい、その</a:t>
            </a:r>
            <a:r>
              <a:rPr lang="ja-JP" altLang="en-US" dirty="0">
                <a:solidFill>
                  <a:srgbClr val="FF0000"/>
                </a:solidFill>
              </a:rPr>
              <a:t>苦労</a:t>
            </a:r>
            <a:r>
              <a:rPr lang="ja-JP" altLang="en-US" dirty="0"/>
              <a:t>の内容から私の自己病名は、　</a:t>
            </a:r>
            <a:r>
              <a:rPr lang="ja-JP" altLang="en-US" dirty="0" smtClean="0"/>
              <a:t>「統合</a:t>
            </a:r>
            <a:r>
              <a:rPr lang="ja-JP" altLang="en-US" dirty="0"/>
              <a:t>失調症生活音恐怖型引越し</a:t>
            </a:r>
            <a:r>
              <a:rPr lang="ja-JP" altLang="en-US" dirty="0" smtClean="0"/>
              <a:t>タイプ」に</a:t>
            </a:r>
            <a:r>
              <a:rPr lang="ja-JP" altLang="en-US" dirty="0"/>
              <a:t>なりました</a:t>
            </a:r>
            <a:r>
              <a:rPr lang="ja-JP" altLang="en-US" dirty="0" smtClean="0"/>
              <a:t>。</a:t>
            </a:r>
            <a:r>
              <a:rPr lang="ja-JP" altLang="en-US" sz="2800" i="1" dirty="0" smtClean="0"/>
              <a:t>（</a:t>
            </a:r>
            <a:r>
              <a:rPr lang="ja-JP" altLang="ja-JP" sz="2800" i="1" dirty="0" smtClean="0"/>
              <a:t>浅古朗</a:t>
            </a:r>
            <a:r>
              <a:rPr lang="ja-JP" altLang="en-US" sz="2800" i="1" dirty="0" smtClean="0"/>
              <a:t>）</a:t>
            </a:r>
            <a:endParaRPr kumimoji="1" lang="ja-JP" altLang="en-US" sz="2800" i="1" dirty="0"/>
          </a:p>
        </p:txBody>
      </p:sp>
      <p:sp>
        <p:nvSpPr>
          <p:cNvPr id="4" name="スライド番号プレースホルダー 3"/>
          <p:cNvSpPr>
            <a:spLocks noGrp="1"/>
          </p:cNvSpPr>
          <p:nvPr>
            <p:ph type="sldNum" sz="quarter" idx="12"/>
          </p:nvPr>
        </p:nvSpPr>
        <p:spPr/>
        <p:txBody>
          <a:bodyPr/>
          <a:lstStyle/>
          <a:p>
            <a:fld id="{FBD0D641-B719-4818-9904-9C2408900B48}" type="slidenum">
              <a:rPr kumimoji="1" lang="ja-JP" altLang="en-US" smtClean="0"/>
              <a:t>23</a:t>
            </a:fld>
            <a:endParaRPr kumimoji="1" lang="ja-JP" altLang="en-US"/>
          </a:p>
        </p:txBody>
      </p:sp>
    </p:spTree>
    <p:extLst>
      <p:ext uri="{BB962C8B-B14F-4D97-AF65-F5344CB8AC3E}">
        <p14:creationId xmlns:p14="http://schemas.microsoft.com/office/powerpoint/2010/main" val="1237791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936104"/>
          </a:xfrm>
        </p:spPr>
        <p:txBody>
          <a:bodyPr>
            <a:normAutofit/>
          </a:bodyPr>
          <a:lstStyle/>
          <a:p>
            <a:pPr algn="l"/>
            <a:r>
              <a:rPr kumimoji="1" lang="ja-JP" altLang="en-US" dirty="0" smtClean="0"/>
              <a:t>結果 </a:t>
            </a:r>
            <a:r>
              <a:rPr lang="ja-JP" altLang="en-US" sz="3200" dirty="0" smtClean="0"/>
              <a:t>当事者</a:t>
            </a:r>
            <a:r>
              <a:rPr lang="ja-JP" altLang="en-US" sz="3200" dirty="0"/>
              <a:t>研究で</a:t>
            </a:r>
            <a:r>
              <a:rPr lang="ja-JP" altLang="en-US" sz="3200" dirty="0" smtClean="0"/>
              <a:t>はどのように</a:t>
            </a:r>
            <a:r>
              <a:rPr kumimoji="1" lang="ja-JP" altLang="en-US" dirty="0" smtClean="0">
                <a:solidFill>
                  <a:srgbClr val="FF0000"/>
                </a:solidFill>
              </a:rPr>
              <a:t>人</a:t>
            </a:r>
            <a:r>
              <a:rPr kumimoji="1" lang="ja-JP" altLang="en-US" sz="3200" dirty="0" smtClean="0"/>
              <a:t>を語るか？</a:t>
            </a:r>
            <a:endParaRPr kumimoji="1" lang="ja-JP" altLang="en-US" sz="3200" dirty="0"/>
          </a:p>
        </p:txBody>
      </p:sp>
      <p:sp>
        <p:nvSpPr>
          <p:cNvPr id="3" name="コンテンツ プレースホルダー 2"/>
          <p:cNvSpPr>
            <a:spLocks noGrp="1"/>
          </p:cNvSpPr>
          <p:nvPr>
            <p:ph idx="1"/>
          </p:nvPr>
        </p:nvSpPr>
        <p:spPr>
          <a:xfrm>
            <a:off x="35496" y="1268760"/>
            <a:ext cx="9108504" cy="5589240"/>
          </a:xfrm>
        </p:spPr>
        <p:txBody>
          <a:bodyPr>
            <a:normAutofit fontScale="70000" lnSpcReduction="20000"/>
          </a:bodyPr>
          <a:lstStyle/>
          <a:p>
            <a:r>
              <a:rPr lang="ja-JP" altLang="en-US" dirty="0" smtClean="0"/>
              <a:t>私</a:t>
            </a:r>
            <a:r>
              <a:rPr lang="ja-JP" altLang="en-US" dirty="0"/>
              <a:t>にとって病院が唯一の安心できる場所でした</a:t>
            </a:r>
            <a:r>
              <a:rPr lang="ja-JP" altLang="en-US" dirty="0" smtClean="0"/>
              <a:t>。「病気」が</a:t>
            </a:r>
            <a:r>
              <a:rPr lang="ja-JP" altLang="en-US" dirty="0"/>
              <a:t>安心を得るための媒体で、病気を使って</a:t>
            </a:r>
            <a:r>
              <a:rPr lang="ja-JP" altLang="en-US" b="1" dirty="0">
                <a:solidFill>
                  <a:srgbClr val="FF0000"/>
                </a:solidFill>
              </a:rPr>
              <a:t>人</a:t>
            </a:r>
            <a:r>
              <a:rPr lang="ja-JP" altLang="en-US" dirty="0"/>
              <a:t>とつながっていたのです</a:t>
            </a:r>
            <a:r>
              <a:rPr lang="ja-JP" altLang="en-US" dirty="0" smtClean="0"/>
              <a:t>。</a:t>
            </a:r>
            <a:r>
              <a:rPr lang="ja-JP" altLang="en-US" i="1" dirty="0" smtClean="0"/>
              <a:t>（</a:t>
            </a:r>
            <a:r>
              <a:rPr lang="ja-JP" altLang="ja-JP" i="1" dirty="0" smtClean="0"/>
              <a:t>鈴木真依</a:t>
            </a:r>
            <a:r>
              <a:rPr lang="ja-JP" altLang="en-US" i="1" dirty="0"/>
              <a:t>）</a:t>
            </a:r>
            <a:endParaRPr lang="en-US" altLang="ja-JP" i="1" dirty="0" smtClean="0"/>
          </a:p>
          <a:p>
            <a:r>
              <a:rPr lang="ja-JP" altLang="en-US" dirty="0" smtClean="0"/>
              <a:t>「帰ったら</a:t>
            </a:r>
            <a:r>
              <a:rPr lang="ja-JP" altLang="en-US" dirty="0"/>
              <a:t>腕切るかも</a:t>
            </a:r>
            <a:r>
              <a:rPr lang="ja-JP" altLang="en-US" dirty="0" smtClean="0"/>
              <a:t>しれません」とか、「大量</a:t>
            </a:r>
            <a:r>
              <a:rPr lang="ja-JP" altLang="en-US" dirty="0"/>
              <a:t>服薬をするかも</a:t>
            </a:r>
            <a:r>
              <a:rPr lang="ja-JP" altLang="en-US" dirty="0" smtClean="0"/>
              <a:t>しれない」と</a:t>
            </a:r>
            <a:r>
              <a:rPr lang="ja-JP" altLang="en-US" dirty="0"/>
              <a:t>訴えて粘り勝ちの入院をしていました。そういう言葉を使ってしか先生と話ができませんでした。　私にとっては、病気じゃなくなるということは、</a:t>
            </a:r>
            <a:r>
              <a:rPr lang="ja-JP" altLang="en-US" b="1" dirty="0">
                <a:solidFill>
                  <a:srgbClr val="FF0000"/>
                </a:solidFill>
              </a:rPr>
              <a:t>人</a:t>
            </a:r>
            <a:r>
              <a:rPr lang="ja-JP" altLang="en-US" dirty="0"/>
              <a:t>とつながる手だてを失う恐怖感がありました</a:t>
            </a:r>
            <a:r>
              <a:rPr lang="ja-JP" altLang="en-US" dirty="0" smtClean="0"/>
              <a:t>。</a:t>
            </a:r>
            <a:r>
              <a:rPr lang="ja-JP" altLang="en-US" i="1" dirty="0" smtClean="0"/>
              <a:t>（</a:t>
            </a:r>
            <a:r>
              <a:rPr lang="ja-JP" altLang="ja-JP" i="1" dirty="0" smtClean="0"/>
              <a:t>鈴木真依</a:t>
            </a:r>
            <a:r>
              <a:rPr lang="ja-JP" altLang="en-US" i="1" dirty="0" smtClean="0"/>
              <a:t>）</a:t>
            </a:r>
            <a:endParaRPr lang="en-US" altLang="ja-JP" i="1" dirty="0" smtClean="0"/>
          </a:p>
          <a:p>
            <a:r>
              <a:rPr lang="ja-JP" altLang="en-US" dirty="0"/>
              <a:t>幻聴さん依存から脱却するには、現実の</a:t>
            </a:r>
            <a:r>
              <a:rPr lang="ja-JP" altLang="en-US" b="1" dirty="0">
                <a:solidFill>
                  <a:srgbClr val="FF0000"/>
                </a:solidFill>
              </a:rPr>
              <a:t>人</a:t>
            </a:r>
            <a:r>
              <a:rPr lang="ja-JP" altLang="en-US" dirty="0"/>
              <a:t>とのつながりを実感することがポイントです</a:t>
            </a:r>
            <a:r>
              <a:rPr lang="ja-JP" altLang="en-US" dirty="0" smtClean="0"/>
              <a:t>。</a:t>
            </a:r>
            <a:r>
              <a:rPr lang="ja-JP" altLang="en-US" i="1" dirty="0" smtClean="0"/>
              <a:t>（</a:t>
            </a:r>
            <a:r>
              <a:rPr lang="ja-JP" altLang="ja-JP" i="1" dirty="0" smtClean="0"/>
              <a:t>阿部</a:t>
            </a:r>
            <a:r>
              <a:rPr lang="ja-JP" altLang="ja-JP" i="1" dirty="0"/>
              <a:t>智</a:t>
            </a:r>
            <a:r>
              <a:rPr lang="ja-JP" altLang="ja-JP" i="1" dirty="0" smtClean="0"/>
              <a:t>穂</a:t>
            </a:r>
            <a:r>
              <a:rPr lang="ja-JP" altLang="en-US" i="1" dirty="0" smtClean="0"/>
              <a:t>）</a:t>
            </a:r>
            <a:endParaRPr lang="en-US" altLang="ja-JP" i="1" dirty="0" smtClean="0"/>
          </a:p>
          <a:p>
            <a:r>
              <a:rPr lang="ja-JP" altLang="en-US" dirty="0"/>
              <a:t>さびしさや不安が募ると、ついつい</a:t>
            </a:r>
            <a:r>
              <a:rPr lang="ja-JP" altLang="en-US" b="1" dirty="0">
                <a:solidFill>
                  <a:srgbClr val="FF0000"/>
                </a:solidFill>
              </a:rPr>
              <a:t>人</a:t>
            </a:r>
            <a:r>
              <a:rPr lang="ja-JP" altLang="en-US" dirty="0"/>
              <a:t>に依存したくなりますが、自分の足で立って、ちゃんと自分で自分を助けることができるように心がけて、苦労の丸投げでない方法を身につけようとしています</a:t>
            </a:r>
            <a:r>
              <a:rPr lang="ja-JP" altLang="en-US" dirty="0" smtClean="0"/>
              <a:t>。</a:t>
            </a:r>
            <a:r>
              <a:rPr lang="ja-JP" altLang="en-US" i="1" dirty="0" smtClean="0"/>
              <a:t>（</a:t>
            </a:r>
            <a:r>
              <a:rPr lang="ja-JP" altLang="ja-JP" i="1" dirty="0" smtClean="0"/>
              <a:t>岩田めぐみ</a:t>
            </a:r>
            <a:r>
              <a:rPr lang="ja-JP" altLang="en-US" i="1" dirty="0" smtClean="0"/>
              <a:t>）</a:t>
            </a:r>
            <a:endParaRPr lang="en-US" altLang="ja-JP" i="1" dirty="0" smtClean="0"/>
          </a:p>
          <a:p>
            <a:r>
              <a:rPr lang="ja-JP" altLang="en-US" dirty="0"/>
              <a:t>そこで早速仲間の協力を得て、自分と</a:t>
            </a:r>
            <a:r>
              <a:rPr lang="ja-JP" altLang="en-US" dirty="0">
                <a:solidFill>
                  <a:srgbClr val="FF0000"/>
                </a:solidFill>
              </a:rPr>
              <a:t>人</a:t>
            </a:r>
            <a:r>
              <a:rPr lang="ja-JP" altLang="en-US" dirty="0"/>
              <a:t>とのつながりをじゃま</a:t>
            </a:r>
            <a:r>
              <a:rPr lang="ja-JP" altLang="en-US" dirty="0" smtClean="0"/>
              <a:t>する「バリア」の</a:t>
            </a:r>
            <a:r>
              <a:rPr lang="ja-JP" altLang="en-US" dirty="0"/>
              <a:t>メカニズムの解明に取り組み、自分の弱さの情報公開</a:t>
            </a:r>
            <a:r>
              <a:rPr lang="ja-JP" altLang="en-US" dirty="0" smtClean="0"/>
              <a:t>が「バリア」を</a:t>
            </a:r>
            <a:r>
              <a:rPr lang="ja-JP" altLang="en-US" dirty="0"/>
              <a:t>弱めて</a:t>
            </a:r>
            <a:r>
              <a:rPr lang="ja-JP" altLang="en-US" b="1" dirty="0">
                <a:solidFill>
                  <a:srgbClr val="FF0000"/>
                </a:solidFill>
              </a:rPr>
              <a:t>人</a:t>
            </a:r>
            <a:r>
              <a:rPr lang="ja-JP" altLang="en-US" dirty="0"/>
              <a:t>とのつながり感を取り戻すことに役に立つことがわかった半面</a:t>
            </a:r>
            <a:r>
              <a:rPr lang="ja-JP" altLang="en-US" dirty="0" smtClean="0"/>
              <a:t>、「</a:t>
            </a:r>
            <a:r>
              <a:rPr lang="ja-JP" altLang="en-US" dirty="0" smtClean="0">
                <a:solidFill>
                  <a:srgbClr val="FF0000"/>
                </a:solidFill>
              </a:rPr>
              <a:t>人</a:t>
            </a:r>
            <a:r>
              <a:rPr lang="ja-JP" altLang="en-US" dirty="0" smtClean="0"/>
              <a:t>づきあい</a:t>
            </a:r>
            <a:r>
              <a:rPr lang="ja-JP" altLang="en-US" dirty="0"/>
              <a:t>の現実感の</a:t>
            </a:r>
            <a:r>
              <a:rPr lang="ja-JP" altLang="en-US" dirty="0" smtClean="0"/>
              <a:t>手ごたえ」が</a:t>
            </a:r>
            <a:r>
              <a:rPr lang="ja-JP" altLang="en-US" dirty="0"/>
              <a:t>増すと逆に不安も大きくなることもわかりました</a:t>
            </a:r>
            <a:r>
              <a:rPr lang="ja-JP" altLang="en-US" dirty="0" smtClean="0"/>
              <a:t>。</a:t>
            </a:r>
            <a:r>
              <a:rPr lang="ja-JP" altLang="en-US" i="1" dirty="0" smtClean="0"/>
              <a:t>（</a:t>
            </a:r>
            <a:r>
              <a:rPr lang="ja-JP" altLang="ja-JP" i="1" dirty="0" smtClean="0"/>
              <a:t>千葉大介</a:t>
            </a:r>
            <a:r>
              <a:rPr lang="ja-JP" altLang="en-US" i="1" dirty="0" smtClean="0"/>
              <a:t>）</a:t>
            </a:r>
            <a:endParaRPr lang="en-US" altLang="ja-JP" i="1" dirty="0" smtClean="0"/>
          </a:p>
          <a:p>
            <a:r>
              <a:rPr lang="ja-JP" altLang="en-US" b="1" dirty="0" smtClean="0">
                <a:solidFill>
                  <a:srgbClr val="FF0000"/>
                </a:solidFill>
              </a:rPr>
              <a:t>人</a:t>
            </a:r>
            <a:r>
              <a:rPr lang="ja-JP" altLang="en-US" dirty="0"/>
              <a:t>とつながった感覚や自分の弱さの情報を出せて安心しました。たいへんでしたが、それが自信につながりました</a:t>
            </a:r>
            <a:r>
              <a:rPr lang="ja-JP" altLang="en-US" dirty="0" smtClean="0"/>
              <a:t>。</a:t>
            </a:r>
            <a:r>
              <a:rPr lang="ja-JP" altLang="en-US" i="1" dirty="0" smtClean="0"/>
              <a:t>（</a:t>
            </a:r>
            <a:r>
              <a:rPr lang="ja-JP" altLang="ja-JP" i="1" dirty="0" smtClean="0"/>
              <a:t>森亮之</a:t>
            </a:r>
            <a:r>
              <a:rPr lang="ja-JP" altLang="en-US" i="1" dirty="0" smtClean="0"/>
              <a:t>）</a:t>
            </a:r>
            <a:endParaRPr lang="en-US" altLang="ja-JP" i="1" dirty="0" smtClean="0"/>
          </a:p>
          <a:p>
            <a:endParaRPr kumimoji="1" lang="ja-JP" altLang="en-US" dirty="0"/>
          </a:p>
        </p:txBody>
      </p:sp>
      <p:sp>
        <p:nvSpPr>
          <p:cNvPr id="4" name="スライド番号プレースホルダー 3"/>
          <p:cNvSpPr>
            <a:spLocks noGrp="1"/>
          </p:cNvSpPr>
          <p:nvPr>
            <p:ph type="sldNum" sz="quarter" idx="12"/>
          </p:nvPr>
        </p:nvSpPr>
        <p:spPr/>
        <p:txBody>
          <a:bodyPr/>
          <a:lstStyle/>
          <a:p>
            <a:fld id="{FBD0D641-B719-4818-9904-9C2408900B48}" type="slidenum">
              <a:rPr kumimoji="1" lang="ja-JP" altLang="en-US" smtClean="0"/>
              <a:t>24</a:t>
            </a:fld>
            <a:endParaRPr kumimoji="1" lang="ja-JP" altLang="en-US"/>
          </a:p>
        </p:txBody>
      </p:sp>
    </p:spTree>
    <p:extLst>
      <p:ext uri="{BB962C8B-B14F-4D97-AF65-F5344CB8AC3E}">
        <p14:creationId xmlns:p14="http://schemas.microsoft.com/office/powerpoint/2010/main" val="22552997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1008112"/>
          </a:xfrm>
        </p:spPr>
        <p:txBody>
          <a:bodyPr>
            <a:normAutofit/>
          </a:bodyPr>
          <a:lstStyle/>
          <a:p>
            <a:pPr algn="l"/>
            <a:r>
              <a:rPr kumimoji="1" lang="ja-JP" altLang="en-US" dirty="0" smtClean="0"/>
              <a:t>結果 </a:t>
            </a:r>
            <a:r>
              <a:rPr lang="ja-JP" altLang="en-US" sz="3200" dirty="0" smtClean="0"/>
              <a:t>当事者</a:t>
            </a:r>
            <a:r>
              <a:rPr lang="ja-JP" altLang="en-US" sz="3200" dirty="0"/>
              <a:t>研究</a:t>
            </a:r>
            <a:r>
              <a:rPr lang="ja-JP" altLang="en-US" sz="3200" dirty="0" smtClean="0"/>
              <a:t>ではどのように</a:t>
            </a:r>
            <a:r>
              <a:rPr lang="ja-JP" altLang="en-US" dirty="0" smtClean="0">
                <a:solidFill>
                  <a:srgbClr val="FF0000"/>
                </a:solidFill>
              </a:rPr>
              <a:t>回復</a:t>
            </a:r>
            <a:r>
              <a:rPr lang="ja-JP" altLang="en-US" sz="3200" dirty="0" smtClean="0"/>
              <a:t>を語るか？</a:t>
            </a:r>
            <a:endParaRPr kumimoji="1" lang="ja-JP" altLang="en-US" sz="3200" dirty="0"/>
          </a:p>
        </p:txBody>
      </p:sp>
      <p:sp>
        <p:nvSpPr>
          <p:cNvPr id="3" name="コンテンツ プレースホルダー 2"/>
          <p:cNvSpPr>
            <a:spLocks noGrp="1"/>
          </p:cNvSpPr>
          <p:nvPr>
            <p:ph idx="1"/>
          </p:nvPr>
        </p:nvSpPr>
        <p:spPr>
          <a:xfrm>
            <a:off x="107504" y="1268760"/>
            <a:ext cx="8928992" cy="5544616"/>
          </a:xfrm>
        </p:spPr>
        <p:txBody>
          <a:bodyPr>
            <a:normAutofit fontScale="92500" lnSpcReduction="20000"/>
          </a:bodyPr>
          <a:lstStyle/>
          <a:p>
            <a:pPr marL="0" indent="0">
              <a:buNone/>
            </a:pPr>
            <a:endParaRPr lang="en-US" altLang="ja-JP" dirty="0" smtClean="0"/>
          </a:p>
          <a:p>
            <a:r>
              <a:rPr lang="ja-JP" altLang="en-US" dirty="0" smtClean="0"/>
              <a:t>「</a:t>
            </a:r>
            <a:r>
              <a:rPr lang="ja-JP" altLang="ja-JP" dirty="0" smtClean="0"/>
              <a:t>全力疾走</a:t>
            </a:r>
            <a:r>
              <a:rPr lang="ja-JP" altLang="en-US" dirty="0" smtClean="0"/>
              <a:t>」</a:t>
            </a:r>
            <a:r>
              <a:rPr lang="ja-JP" altLang="ja-JP" dirty="0" smtClean="0"/>
              <a:t>から</a:t>
            </a:r>
            <a:r>
              <a:rPr lang="ja-JP" altLang="ja-JP" dirty="0"/>
              <a:t>の</a:t>
            </a:r>
            <a:r>
              <a:rPr lang="ja-JP" altLang="ja-JP" dirty="0" smtClean="0">
                <a:solidFill>
                  <a:srgbClr val="FF0000"/>
                </a:solidFill>
              </a:rPr>
              <a:t>回復</a:t>
            </a:r>
            <a:r>
              <a:rPr lang="ja-JP" altLang="en-US" dirty="0" smtClean="0"/>
              <a:t>。</a:t>
            </a:r>
            <a:r>
              <a:rPr lang="ja-JP" altLang="en-US" sz="2600" i="1" dirty="0" smtClean="0"/>
              <a:t>（</a:t>
            </a:r>
            <a:r>
              <a:rPr lang="ja-JP" altLang="ja-JP" sz="2600" i="1" dirty="0" smtClean="0"/>
              <a:t>伊藤知之</a:t>
            </a:r>
            <a:r>
              <a:rPr lang="ja-JP" altLang="en-US" sz="2600" i="1" dirty="0" smtClean="0"/>
              <a:t>）</a:t>
            </a:r>
            <a:endParaRPr lang="en-US" altLang="ja-JP" sz="2600" i="1" dirty="0" smtClean="0">
              <a:solidFill>
                <a:srgbClr val="FF0000"/>
              </a:solidFill>
            </a:endParaRPr>
          </a:p>
          <a:p>
            <a:r>
              <a:rPr lang="ja-JP" altLang="ja-JP" dirty="0" smtClean="0">
                <a:solidFill>
                  <a:srgbClr val="FF0000"/>
                </a:solidFill>
              </a:rPr>
              <a:t>回復</a:t>
            </a:r>
            <a:r>
              <a:rPr lang="ja-JP" altLang="ja-JP" dirty="0"/>
              <a:t>してきて、幻覚妄想大会でグランプリを取ることが</a:t>
            </a:r>
            <a:r>
              <a:rPr lang="ja-JP" altLang="ja-JP" dirty="0" smtClean="0"/>
              <a:t>できました</a:t>
            </a:r>
            <a:r>
              <a:rPr lang="ja-JP" altLang="en-US" dirty="0" smtClean="0"/>
              <a:t>。</a:t>
            </a:r>
            <a:r>
              <a:rPr lang="ja-JP" altLang="en-US" sz="2600" i="1" dirty="0" smtClean="0"/>
              <a:t>（</a:t>
            </a:r>
            <a:r>
              <a:rPr lang="ja-JP" altLang="ja-JP" sz="2600" i="1" dirty="0" smtClean="0"/>
              <a:t>亀井英俊</a:t>
            </a:r>
            <a:r>
              <a:rPr lang="ja-JP" altLang="en-US" sz="2600" i="1" dirty="0" smtClean="0"/>
              <a:t>）</a:t>
            </a:r>
            <a:endParaRPr lang="en-US" altLang="ja-JP" sz="2600" i="1" dirty="0" smtClean="0"/>
          </a:p>
          <a:p>
            <a:r>
              <a:rPr lang="ja-JP" altLang="ja-JP" dirty="0" smtClean="0">
                <a:solidFill>
                  <a:srgbClr val="FF0000"/>
                </a:solidFill>
              </a:rPr>
              <a:t>回復</a:t>
            </a:r>
            <a:r>
              <a:rPr lang="ja-JP" altLang="ja-JP" dirty="0"/>
              <a:t>するために発見したことを、他に悩んでいる人に伝えて助けてあげたい。…私は精神障害という有用な体験を通じて学んだ生き方をメッセージとして仲間や家族、そして社会に伝えて</a:t>
            </a:r>
            <a:r>
              <a:rPr lang="ja-JP" altLang="ja-JP" dirty="0" smtClean="0"/>
              <a:t>ゆきたい</a:t>
            </a:r>
            <a:r>
              <a:rPr lang="ja-JP" altLang="en-US" dirty="0" smtClean="0"/>
              <a:t>。</a:t>
            </a:r>
            <a:r>
              <a:rPr lang="ja-JP" altLang="en-US" sz="2600" i="1" dirty="0" smtClean="0"/>
              <a:t>（</a:t>
            </a:r>
            <a:r>
              <a:rPr lang="ja-JP" altLang="ja-JP" sz="2600" i="1" dirty="0" smtClean="0"/>
              <a:t>亀井英俊</a:t>
            </a:r>
            <a:r>
              <a:rPr lang="ja-JP" altLang="en-US" sz="2600" i="1" dirty="0" smtClean="0"/>
              <a:t>）</a:t>
            </a:r>
            <a:endParaRPr lang="en-US" altLang="ja-JP" sz="2600" i="1" dirty="0" smtClean="0"/>
          </a:p>
          <a:p>
            <a:r>
              <a:rPr lang="ja-JP" altLang="ja-JP" dirty="0" smtClean="0">
                <a:solidFill>
                  <a:srgbClr val="FF0000"/>
                </a:solidFill>
              </a:rPr>
              <a:t>回復</a:t>
            </a:r>
            <a:r>
              <a:rPr lang="ja-JP" altLang="ja-JP" dirty="0"/>
              <a:t>のプロセスを</a:t>
            </a:r>
            <a:r>
              <a:rPr lang="ja-JP" altLang="ja-JP" dirty="0" smtClean="0"/>
              <a:t>まとめました</a:t>
            </a:r>
            <a:r>
              <a:rPr lang="ja-JP" altLang="en-US" dirty="0" smtClean="0"/>
              <a:t>。</a:t>
            </a:r>
            <a:r>
              <a:rPr lang="ja-JP" altLang="en-US" sz="2600" i="1" dirty="0" smtClean="0"/>
              <a:t>（加藤木祥子）</a:t>
            </a:r>
            <a:endParaRPr lang="en-US" altLang="ja-JP" sz="2600" i="1" dirty="0" smtClean="0"/>
          </a:p>
          <a:p>
            <a:r>
              <a:rPr lang="ja-JP" altLang="ja-JP" dirty="0" smtClean="0">
                <a:solidFill>
                  <a:srgbClr val="FF0000"/>
                </a:solidFill>
              </a:rPr>
              <a:t>回復</a:t>
            </a:r>
            <a:r>
              <a:rPr lang="ja-JP" altLang="ja-JP" dirty="0"/>
              <a:t>を目前に恐怖感を抱き、無意識の後退を繰り返すメカニズムを明らかに</a:t>
            </a:r>
            <a:r>
              <a:rPr lang="ja-JP" altLang="ja-JP" dirty="0" smtClean="0"/>
              <a:t>しました</a:t>
            </a:r>
            <a:r>
              <a:rPr lang="ja-JP" altLang="en-US" dirty="0" smtClean="0"/>
              <a:t>。</a:t>
            </a:r>
            <a:r>
              <a:rPr lang="ja-JP" altLang="en-US" sz="2600" i="1" dirty="0"/>
              <a:t>（加藤木</a:t>
            </a:r>
            <a:r>
              <a:rPr lang="ja-JP" altLang="en-US" sz="2600" i="1" dirty="0" smtClean="0"/>
              <a:t>祥子）</a:t>
            </a:r>
            <a:endParaRPr lang="en-US" altLang="ja-JP" sz="2600" i="1" dirty="0" smtClean="0"/>
          </a:p>
          <a:p>
            <a:r>
              <a:rPr lang="ja-JP" altLang="ja-JP" dirty="0" smtClean="0">
                <a:solidFill>
                  <a:srgbClr val="FF0000"/>
                </a:solidFill>
              </a:rPr>
              <a:t>回復</a:t>
            </a:r>
            <a:r>
              <a:rPr lang="ja-JP" altLang="ja-JP" dirty="0"/>
              <a:t>までの期間を整理</a:t>
            </a:r>
            <a:r>
              <a:rPr lang="ja-JP" altLang="ja-JP" dirty="0" smtClean="0"/>
              <a:t>しました</a:t>
            </a:r>
            <a:r>
              <a:rPr lang="ja-JP" altLang="en-US" dirty="0" smtClean="0"/>
              <a:t>。</a:t>
            </a:r>
            <a:r>
              <a:rPr lang="ja-JP" altLang="en-US" sz="2600" i="1" dirty="0" smtClean="0"/>
              <a:t>（</a:t>
            </a:r>
            <a:r>
              <a:rPr lang="ja-JP" altLang="ja-JP" sz="2600" i="1" dirty="0" smtClean="0"/>
              <a:t>江良泰一</a:t>
            </a:r>
            <a:r>
              <a:rPr lang="ja-JP" altLang="en-US" sz="2600" i="1" dirty="0" smtClean="0"/>
              <a:t>）</a:t>
            </a:r>
            <a:endParaRPr lang="en-US" altLang="ja-JP" sz="2600" i="1" dirty="0" smtClean="0"/>
          </a:p>
          <a:p>
            <a:r>
              <a:rPr lang="ja-JP" altLang="ja-JP" dirty="0" smtClean="0"/>
              <a:t>仲間</a:t>
            </a:r>
            <a:r>
              <a:rPr lang="ja-JP" altLang="ja-JP" dirty="0"/>
              <a:t>と一緒に</a:t>
            </a:r>
            <a:r>
              <a:rPr lang="ja-JP" altLang="ja-JP" dirty="0">
                <a:solidFill>
                  <a:srgbClr val="FF0000"/>
                </a:solidFill>
              </a:rPr>
              <a:t>回復</a:t>
            </a:r>
            <a:r>
              <a:rPr lang="ja-JP" altLang="ja-JP" dirty="0"/>
              <a:t>して</a:t>
            </a:r>
            <a:r>
              <a:rPr lang="ja-JP" altLang="ja-JP" dirty="0" smtClean="0"/>
              <a:t>いきたい</a:t>
            </a:r>
            <a:r>
              <a:rPr lang="ja-JP" altLang="en-US" dirty="0" smtClean="0"/>
              <a:t>。</a:t>
            </a:r>
            <a:r>
              <a:rPr lang="ja-JP" altLang="en-US" sz="2600" i="1" dirty="0" smtClean="0"/>
              <a:t>（</a:t>
            </a:r>
            <a:r>
              <a:rPr lang="ja-JP" altLang="ja-JP" sz="2600" i="1" dirty="0" smtClean="0"/>
              <a:t>浅野智彦</a:t>
            </a:r>
            <a:r>
              <a:rPr lang="ja-JP" altLang="en-US" sz="2600" i="1" dirty="0" smtClean="0"/>
              <a:t>）</a:t>
            </a:r>
            <a:endParaRPr lang="ja-JP" altLang="ja-JP" sz="2600" i="1" dirty="0"/>
          </a:p>
          <a:p>
            <a:endParaRPr kumimoji="1" lang="ja-JP" altLang="en-US" dirty="0"/>
          </a:p>
        </p:txBody>
      </p:sp>
      <p:sp>
        <p:nvSpPr>
          <p:cNvPr id="4" name="スライド番号プレースホルダー 3"/>
          <p:cNvSpPr>
            <a:spLocks noGrp="1"/>
          </p:cNvSpPr>
          <p:nvPr>
            <p:ph type="sldNum" sz="quarter" idx="12"/>
          </p:nvPr>
        </p:nvSpPr>
        <p:spPr/>
        <p:txBody>
          <a:bodyPr/>
          <a:lstStyle/>
          <a:p>
            <a:fld id="{FBD0D641-B719-4818-9904-9C2408900B48}" type="slidenum">
              <a:rPr kumimoji="1" lang="ja-JP" altLang="en-US" smtClean="0"/>
              <a:t>25</a:t>
            </a:fld>
            <a:endParaRPr kumimoji="1" lang="ja-JP" altLang="en-US"/>
          </a:p>
        </p:txBody>
      </p:sp>
    </p:spTree>
    <p:extLst>
      <p:ext uri="{BB962C8B-B14F-4D97-AF65-F5344CB8AC3E}">
        <p14:creationId xmlns:p14="http://schemas.microsoft.com/office/powerpoint/2010/main" val="23214569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116632"/>
            <a:ext cx="8435280" cy="1152128"/>
          </a:xfrm>
        </p:spPr>
        <p:txBody>
          <a:bodyPr/>
          <a:lstStyle/>
          <a:p>
            <a:pPr algn="l"/>
            <a:r>
              <a:rPr kumimoji="1" lang="ja-JP" altLang="en-US" dirty="0" smtClean="0"/>
              <a:t>考察</a:t>
            </a:r>
            <a:endParaRPr kumimoji="1" lang="ja-JP" altLang="en-US" dirty="0"/>
          </a:p>
        </p:txBody>
      </p:sp>
      <p:sp>
        <p:nvSpPr>
          <p:cNvPr id="3" name="コンテンツ プレースホルダー 2"/>
          <p:cNvSpPr>
            <a:spLocks noGrp="1"/>
          </p:cNvSpPr>
          <p:nvPr>
            <p:ph idx="1"/>
          </p:nvPr>
        </p:nvSpPr>
        <p:spPr>
          <a:xfrm>
            <a:off x="0" y="1268760"/>
            <a:ext cx="9144000" cy="5589240"/>
          </a:xfrm>
        </p:spPr>
        <p:txBody>
          <a:bodyPr>
            <a:normAutofit/>
          </a:bodyPr>
          <a:lstStyle/>
          <a:p>
            <a:pPr marL="0" indent="0">
              <a:buNone/>
            </a:pPr>
            <a:r>
              <a:rPr lang="ja-JP" altLang="en-US" sz="2800" dirty="0" smtClean="0"/>
              <a:t>●単語</a:t>
            </a:r>
            <a:r>
              <a:rPr lang="ja-JP" altLang="en-US" sz="2800" dirty="0"/>
              <a:t>頻度</a:t>
            </a:r>
            <a:r>
              <a:rPr lang="ja-JP" altLang="en-US" sz="2800" dirty="0" smtClean="0"/>
              <a:t>分析</a:t>
            </a:r>
            <a:r>
              <a:rPr lang="ja-JP" altLang="en-US" sz="2800" dirty="0"/>
              <a:t>：</a:t>
            </a:r>
            <a:endParaRPr lang="en-US" altLang="ja-JP" sz="2800" dirty="0" smtClean="0"/>
          </a:p>
          <a:p>
            <a:pPr marL="0" indent="0">
              <a:buNone/>
            </a:pPr>
            <a:r>
              <a:rPr lang="ja-JP" altLang="en-US" sz="2800" dirty="0" smtClean="0"/>
              <a:t>　　　当事者</a:t>
            </a:r>
            <a:r>
              <a:rPr lang="ja-JP" altLang="en-US" sz="2800" dirty="0"/>
              <a:t>研究とは自分と病気の苦労と</a:t>
            </a:r>
            <a:r>
              <a:rPr lang="ja-JP" altLang="en-US" sz="2800" dirty="0" smtClean="0"/>
              <a:t>人間</a:t>
            </a:r>
            <a:r>
              <a:rPr lang="ja-JP" altLang="en-US" sz="2800" dirty="0"/>
              <a:t>関係に</a:t>
            </a:r>
            <a:r>
              <a:rPr lang="ja-JP" altLang="en-US" sz="2800" dirty="0" smtClean="0"/>
              <a:t>関する</a:t>
            </a:r>
            <a:endParaRPr lang="en-US" altLang="ja-JP" sz="2800" dirty="0" smtClean="0"/>
          </a:p>
          <a:p>
            <a:pPr marL="0" indent="0">
              <a:buNone/>
            </a:pPr>
            <a:r>
              <a:rPr lang="ja-JP" altLang="en-US" sz="2800" dirty="0"/>
              <a:t>　</a:t>
            </a:r>
            <a:r>
              <a:rPr lang="ja-JP" altLang="en-US" sz="2800" dirty="0" smtClean="0"/>
              <a:t>　　研究で</a:t>
            </a:r>
            <a:r>
              <a:rPr lang="ja-JP" altLang="en-US" sz="2800" dirty="0"/>
              <a:t>あることが</a:t>
            </a:r>
            <a:r>
              <a:rPr lang="ja-JP" altLang="en-US" sz="2800" dirty="0" smtClean="0"/>
              <a:t>可視化された</a:t>
            </a:r>
            <a:endParaRPr lang="en-US" altLang="ja-JP" sz="2800" dirty="0" smtClean="0"/>
          </a:p>
          <a:p>
            <a:pPr marL="0" indent="0">
              <a:buNone/>
            </a:pPr>
            <a:r>
              <a:rPr lang="ja-JP" altLang="en-US" sz="2800" dirty="0" smtClean="0"/>
              <a:t>●評判分析：</a:t>
            </a:r>
            <a:endParaRPr lang="en-US" altLang="ja-JP" sz="2800" dirty="0" smtClean="0"/>
          </a:p>
          <a:p>
            <a:pPr marL="0" indent="0">
              <a:buNone/>
            </a:pPr>
            <a:r>
              <a:rPr lang="ja-JP" altLang="en-US" sz="2800" dirty="0" smtClean="0"/>
              <a:t>　　　「</a:t>
            </a:r>
            <a:r>
              <a:rPr lang="ja-JP" altLang="en-US" sz="2800" dirty="0"/>
              <a:t>自分」「人」「幻聴さん」は好評語としても</a:t>
            </a:r>
            <a:r>
              <a:rPr lang="ja-JP" altLang="en-US" sz="2800" dirty="0" smtClean="0"/>
              <a:t>評価</a:t>
            </a:r>
            <a:endParaRPr lang="en-US" altLang="ja-JP" sz="2800" dirty="0" smtClean="0"/>
          </a:p>
          <a:p>
            <a:pPr marL="0" indent="0">
              <a:buNone/>
            </a:pPr>
            <a:r>
              <a:rPr lang="ja-JP" altLang="en-US" sz="2800" dirty="0" smtClean="0"/>
              <a:t>　　　病気</a:t>
            </a:r>
            <a:r>
              <a:rPr lang="ja-JP" altLang="en-US" sz="2800" dirty="0"/>
              <a:t>に対する当事者研究におけるポジティブな</a:t>
            </a:r>
            <a:r>
              <a:rPr lang="ja-JP" altLang="en-US" sz="2800" dirty="0" smtClean="0"/>
              <a:t>姿勢</a:t>
            </a:r>
            <a:endParaRPr lang="en-US" altLang="ja-JP" sz="2800" dirty="0" smtClean="0"/>
          </a:p>
          <a:p>
            <a:pPr marL="0" indent="0">
              <a:buNone/>
            </a:pPr>
            <a:r>
              <a:rPr lang="ja-JP" altLang="en-US" sz="2800" dirty="0" smtClean="0"/>
              <a:t>●「</a:t>
            </a:r>
            <a:r>
              <a:rPr lang="ja-JP" altLang="en-US" sz="2800" dirty="0"/>
              <a:t>回復</a:t>
            </a:r>
            <a:r>
              <a:rPr lang="ja-JP" altLang="en-US" sz="2800" dirty="0" smtClean="0"/>
              <a:t>」：</a:t>
            </a:r>
            <a:endParaRPr lang="en-US" altLang="ja-JP" sz="2800" dirty="0"/>
          </a:p>
          <a:p>
            <a:pPr marL="0" indent="0">
              <a:buNone/>
            </a:pPr>
            <a:r>
              <a:rPr lang="ja-JP" altLang="en-US" sz="2800" dirty="0"/>
              <a:t>　</a:t>
            </a:r>
            <a:r>
              <a:rPr lang="ja-JP" altLang="en-US" sz="2800" dirty="0" smtClean="0"/>
              <a:t>　　仲間</a:t>
            </a:r>
            <a:r>
              <a:rPr lang="ja-JP" altLang="en-US" sz="2800" dirty="0"/>
              <a:t>と共に、回復のプロセスで、自分が発見したこと</a:t>
            </a:r>
            <a:r>
              <a:rPr lang="ja-JP" altLang="en-US" sz="2800" dirty="0" smtClean="0"/>
              <a:t>を</a:t>
            </a:r>
            <a:endParaRPr lang="en-US" altLang="ja-JP" sz="2800" dirty="0" smtClean="0"/>
          </a:p>
          <a:p>
            <a:pPr marL="0" indent="0">
              <a:buNone/>
            </a:pPr>
            <a:r>
              <a:rPr lang="ja-JP" altLang="en-US" sz="2800" dirty="0"/>
              <a:t>　</a:t>
            </a:r>
            <a:r>
              <a:rPr lang="ja-JP" altLang="en-US" sz="2800" dirty="0" smtClean="0"/>
              <a:t>　　悩んで</a:t>
            </a:r>
            <a:r>
              <a:rPr lang="ja-JP" altLang="en-US" sz="2800" dirty="0"/>
              <a:t>いる人や社会に伝えたい</a:t>
            </a:r>
            <a:r>
              <a:rPr lang="ja-JP" altLang="en-US" sz="2800" dirty="0" smtClean="0"/>
              <a:t>思い</a:t>
            </a:r>
            <a:endParaRPr lang="en-US" altLang="ja-JP" sz="2800" dirty="0" smtClean="0"/>
          </a:p>
          <a:p>
            <a:pPr marL="0" indent="0">
              <a:buNone/>
            </a:pPr>
            <a:r>
              <a:rPr lang="ja-JP" altLang="en-US" sz="2800" dirty="0"/>
              <a:t>　</a:t>
            </a:r>
            <a:r>
              <a:rPr lang="ja-JP" altLang="en-US" sz="2800" dirty="0" smtClean="0"/>
              <a:t>　　　　　　　　　　　　　　　　　　</a:t>
            </a:r>
            <a:r>
              <a:rPr lang="ja-JP" altLang="en-US" sz="2800" dirty="0" smtClean="0">
                <a:solidFill>
                  <a:srgbClr val="C00000"/>
                </a:solidFill>
              </a:rPr>
              <a:t>⇒</a:t>
            </a:r>
            <a:r>
              <a:rPr lang="ja-JP" altLang="en-US" dirty="0" smtClean="0">
                <a:solidFill>
                  <a:srgbClr val="C00000"/>
                </a:solidFill>
              </a:rPr>
              <a:t>心的</a:t>
            </a:r>
            <a:r>
              <a:rPr lang="ja-JP" altLang="en-US" dirty="0">
                <a:solidFill>
                  <a:srgbClr val="C00000"/>
                </a:solidFill>
              </a:rPr>
              <a:t>外傷後成長（</a:t>
            </a:r>
            <a:r>
              <a:rPr lang="en-US" altLang="ja-JP" dirty="0">
                <a:solidFill>
                  <a:srgbClr val="C00000"/>
                </a:solidFill>
              </a:rPr>
              <a:t>PTG</a:t>
            </a:r>
            <a:r>
              <a:rPr lang="ja-JP" altLang="en-US" dirty="0" smtClean="0">
                <a:solidFill>
                  <a:srgbClr val="C00000"/>
                </a:solidFill>
              </a:rPr>
              <a:t>）</a:t>
            </a:r>
            <a:endParaRPr lang="en-US" altLang="ja-JP" dirty="0">
              <a:solidFill>
                <a:srgbClr val="C00000"/>
              </a:solidFill>
            </a:endParaRPr>
          </a:p>
          <a:p>
            <a:endParaRPr kumimoji="1" lang="ja-JP" altLang="en-US" dirty="0"/>
          </a:p>
        </p:txBody>
      </p:sp>
      <p:pic>
        <p:nvPicPr>
          <p:cNvPr id="4" name="Picture 2" descr="H:\DCIM\101CANON\IMG_05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1488"/>
            <a:ext cx="2915816" cy="17713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http://bethel-net.jp/bethel-shohin/let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227271"/>
            <a:ext cx="1008112" cy="1546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227271"/>
            <a:ext cx="1038115" cy="1487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スライド番号プレースホルダー 6"/>
          <p:cNvSpPr>
            <a:spLocks noGrp="1"/>
          </p:cNvSpPr>
          <p:nvPr>
            <p:ph type="sldNum" sz="quarter" idx="12"/>
          </p:nvPr>
        </p:nvSpPr>
        <p:spPr/>
        <p:txBody>
          <a:bodyPr/>
          <a:lstStyle/>
          <a:p>
            <a:fld id="{FBD0D641-B719-4818-9904-9C2408900B48}" type="slidenum">
              <a:rPr kumimoji="1" lang="ja-JP" altLang="en-US" smtClean="0"/>
              <a:t>26</a:t>
            </a:fld>
            <a:endParaRPr kumimoji="1" lang="ja-JP" altLang="en-US"/>
          </a:p>
        </p:txBody>
      </p:sp>
    </p:spTree>
    <p:extLst>
      <p:ext uri="{BB962C8B-B14F-4D97-AF65-F5344CB8AC3E}">
        <p14:creationId xmlns:p14="http://schemas.microsoft.com/office/powerpoint/2010/main" val="1809480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123129"/>
            <a:ext cx="2483768" cy="627871"/>
          </a:xfrm>
        </p:spPr>
        <p:txBody>
          <a:bodyPr>
            <a:noAutofit/>
          </a:bodyPr>
          <a:lstStyle/>
          <a:p>
            <a:pPr algn="l"/>
            <a:r>
              <a:rPr lang="ja-JP" altLang="en-US" dirty="0" smtClean="0"/>
              <a:t>考察</a:t>
            </a:r>
            <a:endParaRPr kumimoji="1" lang="ja-JP" altLang="en-US" dirty="0"/>
          </a:p>
        </p:txBody>
      </p:sp>
      <p:sp>
        <p:nvSpPr>
          <p:cNvPr id="3" name="コンテンツ プレースホルダー 2"/>
          <p:cNvSpPr>
            <a:spLocks noGrp="1"/>
          </p:cNvSpPr>
          <p:nvPr>
            <p:ph idx="1"/>
          </p:nvPr>
        </p:nvSpPr>
        <p:spPr>
          <a:xfrm>
            <a:off x="179512" y="980728"/>
            <a:ext cx="6696744" cy="5832648"/>
          </a:xfrm>
        </p:spPr>
        <p:txBody>
          <a:bodyPr>
            <a:normAutofit fontScale="77500" lnSpcReduction="20000"/>
          </a:bodyPr>
          <a:lstStyle/>
          <a:p>
            <a:r>
              <a:rPr lang="ja-JP" altLang="en-US" dirty="0" smtClean="0"/>
              <a:t>野中</a:t>
            </a:r>
            <a:r>
              <a:rPr lang="ja-JP" altLang="en-US" dirty="0"/>
              <a:t>（</a:t>
            </a:r>
            <a:r>
              <a:rPr lang="en-US" altLang="ja-JP" dirty="0"/>
              <a:t>2011</a:t>
            </a:r>
            <a:r>
              <a:rPr lang="ja-JP" altLang="en-US" dirty="0"/>
              <a:t>）は新たな回復概念は「精神障害をもつ方々の手記活動から生まれた」と意義づけ、当事者のナラティブには</a:t>
            </a:r>
            <a:r>
              <a:rPr lang="ja-JP" altLang="en-US" dirty="0">
                <a:solidFill>
                  <a:srgbClr val="FF0000"/>
                </a:solidFill>
              </a:rPr>
              <a:t>リカバリー</a:t>
            </a:r>
            <a:r>
              <a:rPr lang="ja-JP" altLang="en-US" dirty="0"/>
              <a:t>のヒントが満載されていると指摘した。本書の</a:t>
            </a:r>
            <a:r>
              <a:rPr lang="en-US" altLang="ja-JP" dirty="0"/>
              <a:t>6</a:t>
            </a:r>
            <a:r>
              <a:rPr lang="ja-JP" altLang="en-US" dirty="0"/>
              <a:t>分野の苦労の内容からは精神障害者固有の「生活のしづらさ」（臺</a:t>
            </a:r>
            <a:r>
              <a:rPr lang="en-US" altLang="ja-JP" dirty="0"/>
              <a:t>,1981</a:t>
            </a:r>
            <a:r>
              <a:rPr lang="ja-JP" altLang="en-US" dirty="0"/>
              <a:t>）があらわれていた</a:t>
            </a:r>
            <a:r>
              <a:rPr lang="ja-JP" altLang="en-US" dirty="0" smtClean="0"/>
              <a:t>。</a:t>
            </a:r>
            <a:endParaRPr lang="en-US" altLang="ja-JP" dirty="0" smtClean="0"/>
          </a:p>
          <a:p>
            <a:endParaRPr lang="en-US" altLang="ja-JP" dirty="0" smtClean="0"/>
          </a:p>
          <a:p>
            <a:r>
              <a:rPr lang="ja-JP" altLang="en-US" dirty="0" smtClean="0"/>
              <a:t>野中</a:t>
            </a:r>
            <a:r>
              <a:rPr lang="ja-JP" altLang="en-US" dirty="0"/>
              <a:t>（</a:t>
            </a:r>
            <a:r>
              <a:rPr lang="en-US" altLang="ja-JP" dirty="0"/>
              <a:t>2012</a:t>
            </a:r>
            <a:r>
              <a:rPr lang="ja-JP" altLang="en-US" dirty="0"/>
              <a:t>）は浦河</a:t>
            </a:r>
            <a:r>
              <a:rPr lang="ja-JP" altLang="en-US" dirty="0" err="1"/>
              <a:t>べ</a:t>
            </a:r>
            <a:r>
              <a:rPr lang="ja-JP" altLang="en-US" dirty="0"/>
              <a:t>てるの家の実践を取り上げ、「治療して</a:t>
            </a:r>
            <a:r>
              <a:rPr lang="en-US" altLang="ja-JP" dirty="0"/>
              <a:t>『</a:t>
            </a:r>
            <a:r>
              <a:rPr lang="ja-JP" altLang="en-US" dirty="0"/>
              <a:t>病気</a:t>
            </a:r>
            <a:r>
              <a:rPr lang="en-US" altLang="ja-JP" dirty="0"/>
              <a:t>』</a:t>
            </a:r>
            <a:r>
              <a:rPr lang="ja-JP" altLang="en-US" dirty="0"/>
              <a:t>自体をなくしてしまうことを意識」するのではなく、「こうしたあり方は</a:t>
            </a:r>
            <a:r>
              <a:rPr lang="en-US" altLang="ja-JP" dirty="0">
                <a:solidFill>
                  <a:srgbClr val="FF0000"/>
                </a:solidFill>
              </a:rPr>
              <a:t>『</a:t>
            </a:r>
            <a:r>
              <a:rPr lang="ja-JP" altLang="en-US" dirty="0">
                <a:solidFill>
                  <a:srgbClr val="FF0000"/>
                </a:solidFill>
              </a:rPr>
              <a:t>リカバリー（回復）</a:t>
            </a:r>
            <a:r>
              <a:rPr lang="en-US" altLang="ja-JP" dirty="0">
                <a:solidFill>
                  <a:srgbClr val="FF0000"/>
                </a:solidFill>
              </a:rPr>
              <a:t>』</a:t>
            </a:r>
            <a:r>
              <a:rPr lang="ja-JP" altLang="en-US" dirty="0"/>
              <a:t>という言葉で議論され、注目される」と述べた。浦河</a:t>
            </a:r>
            <a:r>
              <a:rPr lang="ja-JP" altLang="en-US" dirty="0" err="1"/>
              <a:t>べ</a:t>
            </a:r>
            <a:r>
              <a:rPr lang="ja-JP" altLang="en-US" dirty="0"/>
              <a:t>てるの家の当事者研究の成果は、病気と上手につきあいながらの人生や生活の取り戻しをした回復の姿であると言える</a:t>
            </a:r>
            <a:r>
              <a:rPr lang="ja-JP" altLang="en-US" dirty="0" smtClean="0"/>
              <a:t>。</a:t>
            </a:r>
            <a:endParaRPr lang="en-US" altLang="ja-JP" dirty="0" smtClean="0"/>
          </a:p>
          <a:p>
            <a:endParaRPr lang="ja-JP" altLang="en-US" dirty="0"/>
          </a:p>
          <a:p>
            <a:pPr marL="0" indent="0">
              <a:buNone/>
            </a:pPr>
            <a:r>
              <a:rPr lang="en-US" altLang="ja-JP" sz="2600" dirty="0"/>
              <a:t>【</a:t>
            </a:r>
            <a:r>
              <a:rPr lang="ja-JP" altLang="en-US" sz="2600" dirty="0"/>
              <a:t>謝辞</a:t>
            </a:r>
            <a:r>
              <a:rPr lang="en-US" altLang="ja-JP" sz="2600" dirty="0"/>
              <a:t>】</a:t>
            </a:r>
            <a:r>
              <a:rPr lang="ja-JP" altLang="en-US" sz="2600" dirty="0"/>
              <a:t>本研究は平成</a:t>
            </a:r>
            <a:r>
              <a:rPr lang="en-US" altLang="ja-JP" sz="2600" dirty="0" smtClean="0"/>
              <a:t>27</a:t>
            </a:r>
            <a:r>
              <a:rPr lang="ja-JP" altLang="en-US" sz="2600" dirty="0" smtClean="0"/>
              <a:t>年度</a:t>
            </a:r>
            <a:r>
              <a:rPr lang="ja-JP" altLang="en-US" sz="2600" dirty="0"/>
              <a:t>～平成</a:t>
            </a:r>
            <a:r>
              <a:rPr lang="en-US" altLang="ja-JP" sz="2600" dirty="0" smtClean="0"/>
              <a:t>29</a:t>
            </a:r>
            <a:r>
              <a:rPr lang="ja-JP" altLang="en-US" sz="2600" dirty="0" smtClean="0"/>
              <a:t>年度</a:t>
            </a:r>
            <a:r>
              <a:rPr lang="ja-JP" altLang="en-US" sz="2600" dirty="0"/>
              <a:t>科研費基盤研究</a:t>
            </a:r>
            <a:r>
              <a:rPr lang="en-US" altLang="ja-JP" sz="2600" dirty="0"/>
              <a:t>C</a:t>
            </a:r>
            <a:r>
              <a:rPr lang="ja-JP" altLang="en-US" sz="2600" dirty="0"/>
              <a:t>（課題番号</a:t>
            </a:r>
            <a:r>
              <a:rPr lang="en-US" altLang="ja-JP" sz="2600" dirty="0" smtClean="0"/>
              <a:t>:15K11827</a:t>
            </a:r>
            <a:r>
              <a:rPr lang="ja-JP" altLang="en-US" sz="2600" dirty="0" smtClean="0"/>
              <a:t>）</a:t>
            </a:r>
            <a:r>
              <a:rPr lang="ja-JP" altLang="en-US" sz="2600" dirty="0"/>
              <a:t>の助成を受けた。</a:t>
            </a:r>
            <a:endParaRPr kumimoji="1" lang="ja-JP" altLang="en-US" sz="2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3140968"/>
            <a:ext cx="2195736" cy="335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3" y="123130"/>
            <a:ext cx="2195737" cy="2873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FBD0D641-B719-4818-9904-9C2408900B48}" type="slidenum">
              <a:rPr kumimoji="1" lang="ja-JP" altLang="en-US" smtClean="0"/>
              <a:t>27</a:t>
            </a:fld>
            <a:endParaRPr kumimoji="1" lang="ja-JP" altLang="en-US"/>
          </a:p>
        </p:txBody>
      </p:sp>
    </p:spTree>
    <p:extLst>
      <p:ext uri="{BB962C8B-B14F-4D97-AF65-F5344CB8AC3E}">
        <p14:creationId xmlns:p14="http://schemas.microsoft.com/office/powerpoint/2010/main" val="3768397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620688"/>
            <a:ext cx="9036496" cy="648072"/>
          </a:xfrm>
        </p:spPr>
        <p:txBody>
          <a:bodyPr>
            <a:normAutofit fontScale="90000"/>
          </a:bodyPr>
          <a:lstStyle/>
          <a:p>
            <a:r>
              <a:rPr lang="ja-JP" altLang="en-US" sz="6700" dirty="0"/>
              <a:t>浜松</a:t>
            </a:r>
            <a:r>
              <a:rPr lang="ja-JP" altLang="en-US" sz="6700" dirty="0" smtClean="0"/>
              <a:t>の</a:t>
            </a:r>
            <a:r>
              <a:rPr lang="ja-JP" altLang="en-US" sz="6700" b="1" dirty="0">
                <a:solidFill>
                  <a:srgbClr val="FF0000"/>
                </a:solidFill>
                <a:latin typeface="HGP創英ﾌﾟﾚｾﾞﾝｽEB" pitchFamily="18" charset="-128"/>
                <a:ea typeface="HGP創英ﾌﾟﾚｾﾞﾝｽEB" pitchFamily="18" charset="-128"/>
              </a:rPr>
              <a:t>じゃんだらにぃ</a:t>
            </a:r>
            <a:r>
              <a:rPr lang="en-US" altLang="ja-JP" sz="2400" b="1" dirty="0"/>
              <a:t/>
            </a:r>
            <a:br>
              <a:rPr lang="en-US" altLang="ja-JP" sz="2400" b="1" dirty="0"/>
            </a:br>
            <a:endParaRPr kumimoji="1" lang="ja-JP" altLang="en-US" sz="6000" dirty="0">
              <a:solidFill>
                <a:srgbClr val="FF0000"/>
              </a:solidFill>
            </a:endParaRPr>
          </a:p>
        </p:txBody>
      </p:sp>
      <p:sp>
        <p:nvSpPr>
          <p:cNvPr id="3" name="コンテンツ プレースホルダー 2"/>
          <p:cNvSpPr>
            <a:spLocks noGrp="1"/>
          </p:cNvSpPr>
          <p:nvPr>
            <p:ph sz="half" idx="1"/>
          </p:nvPr>
        </p:nvSpPr>
        <p:spPr>
          <a:xfrm>
            <a:off x="35496" y="1268760"/>
            <a:ext cx="4392488" cy="5400600"/>
          </a:xfrm>
        </p:spPr>
        <p:txBody>
          <a:bodyPr>
            <a:normAutofit/>
          </a:bodyPr>
          <a:lstStyle/>
          <a:p>
            <a:pPr marL="0" indent="0">
              <a:buNone/>
            </a:pPr>
            <a:endParaRPr kumimoji="1" lang="en-US" altLang="ja-JP" dirty="0" smtClean="0"/>
          </a:p>
          <a:p>
            <a:r>
              <a:rPr lang="ja-JP" altLang="en-US" dirty="0"/>
              <a:t>精神障害をもった当事者が、病気と付き合いながら生き、回復していくまでの苦悩や苦労、希望やこれからについて語る</a:t>
            </a:r>
            <a:r>
              <a:rPr lang="ja-JP" altLang="en-US" dirty="0" smtClean="0"/>
              <a:t>会</a:t>
            </a:r>
            <a:endParaRPr lang="en-US" altLang="ja-JP" dirty="0" smtClean="0"/>
          </a:p>
          <a:p>
            <a:r>
              <a:rPr lang="ja-JP" altLang="en-US" dirty="0"/>
              <a:t>遠州</a:t>
            </a:r>
            <a:r>
              <a:rPr lang="ja-JP" altLang="en-US" dirty="0" smtClean="0"/>
              <a:t>弁　</a:t>
            </a:r>
            <a:endParaRPr lang="en-US" altLang="ja-JP" dirty="0" smtClean="0"/>
          </a:p>
          <a:p>
            <a:pPr marL="0" indent="0">
              <a:buNone/>
            </a:pPr>
            <a:r>
              <a:rPr lang="ja-JP" altLang="en-US" dirty="0">
                <a:solidFill>
                  <a:srgbClr val="FF0000"/>
                </a:solidFill>
              </a:rPr>
              <a:t>　</a:t>
            </a:r>
            <a:r>
              <a:rPr lang="ja-JP" altLang="en-US" dirty="0" smtClean="0">
                <a:solidFill>
                  <a:srgbClr val="FF0000"/>
                </a:solidFill>
              </a:rPr>
              <a:t>　「じゃん」　「だら」　「にぃ」</a:t>
            </a:r>
            <a:endParaRPr lang="en-US" altLang="ja-JP" dirty="0" smtClean="0">
              <a:solidFill>
                <a:srgbClr val="FF0000"/>
              </a:solidFill>
            </a:endParaRPr>
          </a:p>
          <a:p>
            <a:r>
              <a:rPr lang="ja-JP" altLang="en-US" dirty="0" smtClean="0"/>
              <a:t>Ｅ－ＪＡＮ：</a:t>
            </a:r>
            <a:endParaRPr lang="en-US" altLang="ja-JP" dirty="0" smtClean="0"/>
          </a:p>
          <a:p>
            <a:pPr marL="0" indent="0">
              <a:buNone/>
            </a:pPr>
            <a:r>
              <a:rPr lang="ja-JP" altLang="en-US" dirty="0"/>
              <a:t>　</a:t>
            </a:r>
            <a:r>
              <a:rPr lang="ja-JP" altLang="en-US" dirty="0" smtClean="0"/>
              <a:t>遠州精神保健福祉を</a:t>
            </a:r>
            <a:r>
              <a:rPr lang="ja-JP" altLang="en-US" dirty="0" err="1" smtClean="0"/>
              <a:t>すす</a:t>
            </a:r>
            <a:endParaRPr lang="en-US" altLang="ja-JP" dirty="0" smtClean="0"/>
          </a:p>
          <a:p>
            <a:pPr marL="0" indent="0">
              <a:buNone/>
            </a:pPr>
            <a:r>
              <a:rPr lang="ja-JP" altLang="en-US" dirty="0"/>
              <a:t>　</a:t>
            </a:r>
            <a:r>
              <a:rPr lang="ja-JP" altLang="en-US" dirty="0" err="1" smtClean="0"/>
              <a:t>める</a:t>
            </a:r>
            <a:r>
              <a:rPr lang="ja-JP" altLang="en-US" dirty="0" smtClean="0"/>
              <a:t>市民の会</a:t>
            </a:r>
            <a:endParaRPr lang="en-US" altLang="ja-JP" dirty="0" smtClean="0"/>
          </a:p>
          <a:p>
            <a:pPr marL="0" indent="0">
              <a:buNone/>
            </a:pPr>
            <a:endParaRPr kumimoji="1" lang="ja-JP" alt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5477" y="1484784"/>
            <a:ext cx="4732034" cy="5373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スライド番号プレースホルダー 3"/>
          <p:cNvSpPr>
            <a:spLocks noGrp="1"/>
          </p:cNvSpPr>
          <p:nvPr>
            <p:ph type="sldNum" sz="quarter" idx="12"/>
          </p:nvPr>
        </p:nvSpPr>
        <p:spPr/>
        <p:txBody>
          <a:bodyPr/>
          <a:lstStyle/>
          <a:p>
            <a:fld id="{FBD0D641-B719-4818-9904-9C2408900B48}" type="slidenum">
              <a:rPr kumimoji="1" lang="ja-JP" altLang="en-US" smtClean="0"/>
              <a:t>28</a:t>
            </a:fld>
            <a:endParaRPr kumimoji="1" lang="ja-JP" altLang="en-US"/>
          </a:p>
        </p:txBody>
      </p:sp>
      <p:sp>
        <p:nvSpPr>
          <p:cNvPr id="7" name="角丸四角形 6"/>
          <p:cNvSpPr/>
          <p:nvPr/>
        </p:nvSpPr>
        <p:spPr>
          <a:xfrm>
            <a:off x="6807216" y="4509120"/>
            <a:ext cx="1440160" cy="1296144"/>
          </a:xfrm>
          <a:prstGeom prst="roundRect">
            <a:avLst/>
          </a:prstGeom>
          <a:solidFill>
            <a:schemeClr val="accent6">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55211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02696" cy="1296144"/>
          </a:xfrm>
        </p:spPr>
        <p:txBody>
          <a:bodyPr>
            <a:normAutofit/>
          </a:bodyPr>
          <a:lstStyle/>
          <a:p>
            <a:r>
              <a:rPr lang="ja-JP" altLang="en-US" sz="6000" dirty="0"/>
              <a:t>ありがとう</a:t>
            </a:r>
            <a:r>
              <a:rPr lang="ja-JP" altLang="en-US" sz="6000" dirty="0" smtClean="0"/>
              <a:t>ございました</a:t>
            </a:r>
            <a:endParaRPr kumimoji="1" lang="ja-JP" altLang="en-US" sz="2800"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24745"/>
            <a:ext cx="4499992"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973059"/>
            <a:ext cx="4644008" cy="37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77072"/>
            <a:ext cx="4499992" cy="2750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スライド番号プレースホルダー 2"/>
          <p:cNvSpPr>
            <a:spLocks noGrp="1"/>
          </p:cNvSpPr>
          <p:nvPr>
            <p:ph type="sldNum" sz="quarter" idx="12"/>
          </p:nvPr>
        </p:nvSpPr>
        <p:spPr/>
        <p:txBody>
          <a:bodyPr/>
          <a:lstStyle/>
          <a:p>
            <a:fld id="{FBD0D641-B719-4818-9904-9C2408900B48}" type="slidenum">
              <a:rPr kumimoji="1" lang="ja-JP" altLang="en-US" smtClean="0"/>
              <a:t>29</a:t>
            </a:fld>
            <a:endParaRPr kumimoji="1" lang="ja-JP" altLang="en-US"/>
          </a:p>
        </p:txBody>
      </p:sp>
    </p:spTree>
    <p:extLst>
      <p:ext uri="{BB962C8B-B14F-4D97-AF65-F5344CB8AC3E}">
        <p14:creationId xmlns:p14="http://schemas.microsoft.com/office/powerpoint/2010/main" val="219643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32656"/>
            <a:ext cx="8686800" cy="1224136"/>
          </a:xfrm>
        </p:spPr>
        <p:txBody>
          <a:bodyPr>
            <a:normAutofit/>
          </a:bodyPr>
          <a:lstStyle/>
          <a:p>
            <a:pPr algn="l"/>
            <a:r>
              <a:rPr kumimoji="1" lang="ja-JP" altLang="en-US" sz="4800" dirty="0" smtClean="0"/>
              <a:t> 自己病名</a:t>
            </a:r>
            <a:endParaRPr kumimoji="1" lang="ja-JP" altLang="en-US" sz="4800" dirty="0"/>
          </a:p>
        </p:txBody>
      </p:sp>
      <p:sp>
        <p:nvSpPr>
          <p:cNvPr id="3" name="コンテンツ プレースホルダー 2"/>
          <p:cNvSpPr>
            <a:spLocks noGrp="1"/>
          </p:cNvSpPr>
          <p:nvPr>
            <p:ph idx="1"/>
          </p:nvPr>
        </p:nvSpPr>
        <p:spPr>
          <a:xfrm>
            <a:off x="0" y="1844824"/>
            <a:ext cx="9108504" cy="4968552"/>
          </a:xfrm>
        </p:spPr>
        <p:txBody>
          <a:bodyPr>
            <a:noAutofit/>
          </a:bodyPr>
          <a:lstStyle/>
          <a:p>
            <a:r>
              <a:rPr kumimoji="1" lang="ja-JP" altLang="en-US" sz="4400" dirty="0" smtClean="0">
                <a:solidFill>
                  <a:srgbClr val="FF0000"/>
                </a:solidFill>
              </a:rPr>
              <a:t>いとう（心理学）</a:t>
            </a:r>
            <a:r>
              <a:rPr kumimoji="1" lang="ja-JP" altLang="en-US" sz="4400" dirty="0" smtClean="0"/>
              <a:t>：脱力系 </a:t>
            </a:r>
            <a:r>
              <a:rPr lang="ja-JP" altLang="en-US" sz="4400" dirty="0" smtClean="0"/>
              <a:t>顔</a:t>
            </a:r>
            <a:r>
              <a:rPr lang="ja-JP" altLang="en-US" sz="4400" dirty="0"/>
              <a:t>と名前</a:t>
            </a:r>
            <a:r>
              <a:rPr lang="ja-JP" altLang="en-US" sz="4400" dirty="0" smtClean="0"/>
              <a:t>が覚えられない型 </a:t>
            </a:r>
            <a:r>
              <a:rPr kumimoji="1" lang="ja-JP" altLang="en-US" sz="4400" dirty="0" smtClean="0"/>
              <a:t>金欠性多動</a:t>
            </a:r>
            <a:r>
              <a:rPr kumimoji="1" lang="ja-JP" altLang="en-US" sz="4400" dirty="0" smtClean="0"/>
              <a:t>症候群</a:t>
            </a:r>
            <a:endParaRPr kumimoji="1" lang="en-US" altLang="ja-JP" sz="4400" dirty="0" smtClean="0"/>
          </a:p>
          <a:p>
            <a:pPr marL="0" indent="0">
              <a:buNone/>
            </a:pPr>
            <a:r>
              <a:rPr lang="en-US" altLang="ja-JP" sz="4400" dirty="0"/>
              <a:t> </a:t>
            </a:r>
            <a:r>
              <a:rPr kumimoji="1" lang="ja-JP" altLang="en-US" sz="3600" dirty="0" smtClean="0"/>
              <a:t>（</a:t>
            </a:r>
            <a:r>
              <a:rPr lang="ja-JP" altLang="en-US" sz="3600" dirty="0" smtClean="0"/>
              <a:t>Ｂ</a:t>
            </a:r>
            <a:r>
              <a:rPr lang="en-US" altLang="ja-JP" sz="3600" dirty="0" err="1" smtClean="0"/>
              <a:t>udget</a:t>
            </a:r>
            <a:r>
              <a:rPr lang="en-US" altLang="ja-JP" sz="3600" dirty="0" smtClean="0"/>
              <a:t> </a:t>
            </a:r>
            <a:r>
              <a:rPr lang="ja-JP" altLang="en-US" sz="3600" dirty="0" smtClean="0"/>
              <a:t>Ｄ</a:t>
            </a:r>
            <a:r>
              <a:rPr lang="en-US" altLang="ja-JP" sz="3600" dirty="0" err="1" smtClean="0"/>
              <a:t>eficit</a:t>
            </a:r>
            <a:r>
              <a:rPr lang="en-US" altLang="ja-JP" sz="3600" dirty="0" smtClean="0"/>
              <a:t> </a:t>
            </a:r>
            <a:r>
              <a:rPr lang="ja-JP" altLang="en-US" sz="3600" dirty="0" smtClean="0"/>
              <a:t>Ｈ</a:t>
            </a:r>
            <a:r>
              <a:rPr lang="en-US" altLang="ja-JP" sz="3600" dirty="0" err="1" smtClean="0"/>
              <a:t>yperactive</a:t>
            </a:r>
            <a:r>
              <a:rPr lang="en-US" altLang="ja-JP" sz="3600" dirty="0" smtClean="0"/>
              <a:t> </a:t>
            </a:r>
            <a:r>
              <a:rPr lang="ja-JP" altLang="en-US" sz="3600" smtClean="0"/>
              <a:t>Ｄ</a:t>
            </a:r>
            <a:r>
              <a:rPr lang="en-US" altLang="ja-JP" sz="3600" smtClean="0"/>
              <a:t>isorder</a:t>
            </a:r>
            <a:r>
              <a:rPr lang="en-US" altLang="ja-JP" sz="3600" dirty="0" smtClean="0"/>
              <a:t>: </a:t>
            </a:r>
            <a:r>
              <a:rPr lang="en-US" altLang="ja-JP" sz="3600" dirty="0" smtClean="0">
                <a:solidFill>
                  <a:srgbClr val="FF0000"/>
                </a:solidFill>
              </a:rPr>
              <a:t>BDHD</a:t>
            </a:r>
            <a:r>
              <a:rPr lang="ja-JP" altLang="en-US" sz="3600" dirty="0" smtClean="0"/>
              <a:t>）</a:t>
            </a:r>
            <a:endParaRPr kumimoji="1" lang="en-US" altLang="ja-JP" sz="3600" dirty="0" smtClean="0"/>
          </a:p>
          <a:p>
            <a:r>
              <a:rPr lang="ja-JP" altLang="en-US" sz="4400" dirty="0" smtClean="0">
                <a:solidFill>
                  <a:srgbClr val="FF0000"/>
                </a:solidFill>
              </a:rPr>
              <a:t>小平（看護学）</a:t>
            </a:r>
            <a:r>
              <a:rPr lang="ja-JP" altLang="en-US" sz="4400" dirty="0" smtClean="0"/>
              <a:t>：強迫性</a:t>
            </a:r>
            <a:r>
              <a:rPr kumimoji="1" lang="ja-JP" altLang="en-US" sz="4400" dirty="0" smtClean="0"/>
              <a:t>寝て</a:t>
            </a:r>
            <a:r>
              <a:rPr kumimoji="1" lang="ja-JP" altLang="en-US" sz="4400" dirty="0"/>
              <a:t>も覚めて</a:t>
            </a:r>
            <a:r>
              <a:rPr kumimoji="1" lang="ja-JP" altLang="en-US" sz="4400" dirty="0" smtClean="0"/>
              <a:t>も</a:t>
            </a:r>
            <a:r>
              <a:rPr kumimoji="1" lang="ja-JP" altLang="en-US" sz="4400" dirty="0" err="1" smtClean="0"/>
              <a:t>べ</a:t>
            </a:r>
            <a:r>
              <a:rPr kumimoji="1" lang="ja-JP" altLang="en-US" sz="4400" dirty="0" smtClean="0"/>
              <a:t>てるのことが気になってしょうがない症候群</a:t>
            </a:r>
            <a:endParaRPr kumimoji="1" lang="ja-JP" altLang="en-US" sz="4400" dirty="0"/>
          </a:p>
        </p:txBody>
      </p:sp>
      <p:sp>
        <p:nvSpPr>
          <p:cNvPr id="4" name="スライド番号プレースホルダー 3"/>
          <p:cNvSpPr>
            <a:spLocks noGrp="1"/>
          </p:cNvSpPr>
          <p:nvPr>
            <p:ph type="sldNum" sz="quarter" idx="12"/>
          </p:nvPr>
        </p:nvSpPr>
        <p:spPr/>
        <p:txBody>
          <a:bodyPr/>
          <a:lstStyle/>
          <a:p>
            <a:fld id="{FBD0D641-B719-4818-9904-9C2408900B48}" type="slidenum">
              <a:rPr kumimoji="1" lang="ja-JP" altLang="en-US" smtClean="0"/>
              <a:t>3</a:t>
            </a:fld>
            <a:endParaRPr kumimoji="1" lang="ja-JP" altLang="en-US"/>
          </a:p>
        </p:txBody>
      </p:sp>
    </p:spTree>
    <p:extLst>
      <p:ext uri="{BB962C8B-B14F-4D97-AF65-F5344CB8AC3E}">
        <p14:creationId xmlns:p14="http://schemas.microsoft.com/office/powerpoint/2010/main" val="3715153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052736"/>
          </a:xfrm>
        </p:spPr>
        <p:txBody>
          <a:bodyPr>
            <a:normAutofit fontScale="90000"/>
          </a:bodyPr>
          <a:lstStyle/>
          <a:p>
            <a:pPr algn="l"/>
            <a:r>
              <a:rPr lang="en-US" altLang="ja-JP" dirty="0">
                <a:solidFill>
                  <a:prstClr val="black"/>
                </a:solidFill>
              </a:rPr>
              <a:t>2014</a:t>
            </a:r>
            <a:r>
              <a:rPr lang="ja-JP" altLang="en-US" dirty="0"/>
              <a:t>べてるまつり </a:t>
            </a:r>
            <a:r>
              <a:rPr lang="en-US" altLang="ja-JP" dirty="0"/>
              <a:t>8/29</a:t>
            </a:r>
            <a:r>
              <a:rPr lang="ja-JP" altLang="en-US" dirty="0"/>
              <a:t>･</a:t>
            </a:r>
            <a:r>
              <a:rPr lang="en-US" altLang="ja-JP" dirty="0" smtClean="0"/>
              <a:t>30</a:t>
            </a:r>
            <a:br>
              <a:rPr lang="en-US" altLang="ja-JP" dirty="0" smtClean="0"/>
            </a:br>
            <a:r>
              <a:rPr lang="ja-JP" altLang="en-US" sz="2900" dirty="0" smtClean="0">
                <a:solidFill>
                  <a:prstClr val="black"/>
                </a:solidFill>
              </a:rPr>
              <a:t>メイド</a:t>
            </a:r>
            <a:r>
              <a:rPr lang="en-US" altLang="ja-JP" sz="2900" dirty="0">
                <a:solidFill>
                  <a:prstClr val="black"/>
                </a:solidFill>
              </a:rPr>
              <a:t>in</a:t>
            </a:r>
            <a:r>
              <a:rPr lang="ja-JP" altLang="en-US" sz="2900" dirty="0">
                <a:solidFill>
                  <a:prstClr val="black"/>
                </a:solidFill>
              </a:rPr>
              <a:t>うらかわ　</a:t>
            </a:r>
            <a:r>
              <a:rPr lang="ja-JP" altLang="en-US" sz="2500" dirty="0">
                <a:solidFill>
                  <a:prstClr val="black"/>
                </a:solidFill>
              </a:rPr>
              <a:t>苦労の先進地うらかわから世界へ</a:t>
            </a:r>
            <a:endParaRPr kumimoji="1" lang="ja-JP" altLang="en-US" dirty="0"/>
          </a:p>
        </p:txBody>
      </p:sp>
      <p:sp>
        <p:nvSpPr>
          <p:cNvPr id="3" name="コンテンツ プレースホルダー 2"/>
          <p:cNvSpPr>
            <a:spLocks noGrp="1"/>
          </p:cNvSpPr>
          <p:nvPr>
            <p:ph sz="half" idx="1"/>
          </p:nvPr>
        </p:nvSpPr>
        <p:spPr>
          <a:xfrm>
            <a:off x="0" y="1052736"/>
            <a:ext cx="4644008" cy="5805264"/>
          </a:xfrm>
        </p:spPr>
        <p:txBody>
          <a:bodyPr>
            <a:normAutofit/>
          </a:bodyPr>
          <a:lstStyle/>
          <a:p>
            <a:r>
              <a:rPr kumimoji="1" lang="ja-JP" altLang="en-US" sz="2400" dirty="0" smtClean="0"/>
              <a:t>べてるまつり会場で向谷地先生、川村先生と</a:t>
            </a:r>
            <a:endParaRPr kumimoji="1" lang="ja-JP" altLang="en-US" sz="2400"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844824"/>
            <a:ext cx="3693393"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4293096"/>
            <a:ext cx="3693393"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86139" y="1052736"/>
            <a:ext cx="3846301"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H:\DCIM\101CANON\IMG_0567.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933056"/>
            <a:ext cx="3960440" cy="2808312"/>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ー 3"/>
          <p:cNvSpPr>
            <a:spLocks noGrp="1"/>
          </p:cNvSpPr>
          <p:nvPr>
            <p:ph type="sldNum" sz="quarter" idx="12"/>
          </p:nvPr>
        </p:nvSpPr>
        <p:spPr/>
        <p:txBody>
          <a:bodyPr/>
          <a:lstStyle/>
          <a:p>
            <a:fld id="{FBD0D641-B719-4818-9904-9C2408900B48}" type="slidenum">
              <a:rPr kumimoji="1" lang="ja-JP" altLang="en-US" smtClean="0"/>
              <a:t>4</a:t>
            </a:fld>
            <a:endParaRPr kumimoji="1" lang="ja-JP" altLang="en-US"/>
          </a:p>
        </p:txBody>
      </p:sp>
    </p:spTree>
    <p:extLst>
      <p:ext uri="{BB962C8B-B14F-4D97-AF65-F5344CB8AC3E}">
        <p14:creationId xmlns:p14="http://schemas.microsoft.com/office/powerpoint/2010/main" val="1515249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0" y="0"/>
            <a:ext cx="9144000" cy="1124744"/>
          </a:xfrm>
        </p:spPr>
        <p:txBody>
          <a:bodyPr/>
          <a:lstStyle/>
          <a:p>
            <a:pPr algn="l"/>
            <a:r>
              <a:rPr lang="ja-JP" altLang="ja-JP" dirty="0" smtClean="0"/>
              <a:t>統合失調症</a:t>
            </a:r>
            <a:r>
              <a:rPr lang="ja-JP" altLang="en-US" dirty="0" smtClean="0"/>
              <a:t>の語りの研究</a:t>
            </a:r>
          </a:p>
        </p:txBody>
      </p:sp>
      <p:sp>
        <p:nvSpPr>
          <p:cNvPr id="3075" name="コンテンツ プレースホルダ 2"/>
          <p:cNvSpPr>
            <a:spLocks noGrp="1"/>
          </p:cNvSpPr>
          <p:nvPr>
            <p:ph idx="1"/>
          </p:nvPr>
        </p:nvSpPr>
        <p:spPr>
          <a:xfrm>
            <a:off x="0" y="980728"/>
            <a:ext cx="9144000" cy="5877272"/>
          </a:xfrm>
        </p:spPr>
        <p:txBody>
          <a:bodyPr/>
          <a:lstStyle/>
          <a:p>
            <a:r>
              <a:rPr lang="ja-JP" altLang="en-US" sz="3600" dirty="0" smtClean="0"/>
              <a:t>統合失調症の経験を関係者で共有できる</a:t>
            </a:r>
            <a:endParaRPr lang="en-US" altLang="ja-JP" sz="3600" dirty="0" smtClean="0"/>
          </a:p>
          <a:p>
            <a:r>
              <a:rPr lang="ja-JP" altLang="ja-JP" sz="3600" dirty="0" smtClean="0">
                <a:solidFill>
                  <a:srgbClr val="FF0000"/>
                </a:solidFill>
              </a:rPr>
              <a:t>ナラティブ教材</a:t>
            </a:r>
            <a:r>
              <a:rPr lang="ja-JP" altLang="en-US" sz="3600" dirty="0" smtClean="0"/>
              <a:t>（小平・いとう，</a:t>
            </a:r>
            <a:r>
              <a:rPr lang="en-US" altLang="ja-JP" sz="3600" dirty="0" smtClean="0"/>
              <a:t>2009</a:t>
            </a:r>
            <a:r>
              <a:rPr lang="ja-JP" altLang="en-US" sz="3600" dirty="0"/>
              <a:t>）</a:t>
            </a:r>
            <a:r>
              <a:rPr lang="ja-JP" altLang="ja-JP" sz="3600" dirty="0" smtClean="0"/>
              <a:t>としての意義</a:t>
            </a:r>
            <a:r>
              <a:rPr lang="ja-JP" altLang="en-US" sz="3600" dirty="0"/>
              <a:t>　</a:t>
            </a:r>
            <a:endParaRPr lang="en-US" altLang="ja-JP" sz="3600" dirty="0" smtClean="0"/>
          </a:p>
          <a:p>
            <a:r>
              <a:rPr lang="ja-JP" altLang="ja-JP" sz="3600" dirty="0" smtClean="0"/>
              <a:t>単行本</a:t>
            </a:r>
            <a:r>
              <a:rPr lang="en-US" altLang="ja-JP" sz="3600" dirty="0" smtClean="0">
                <a:solidFill>
                  <a:srgbClr val="FF0000"/>
                </a:solidFill>
              </a:rPr>
              <a:t>217</a:t>
            </a:r>
            <a:r>
              <a:rPr lang="ja-JP" altLang="ja-JP" sz="3600" dirty="0" smtClean="0">
                <a:solidFill>
                  <a:srgbClr val="FF0000"/>
                </a:solidFill>
              </a:rPr>
              <a:t>冊</a:t>
            </a:r>
            <a:r>
              <a:rPr lang="ja-JP" altLang="en-US" sz="3600" dirty="0" smtClean="0"/>
              <a:t>を</a:t>
            </a:r>
            <a:r>
              <a:rPr lang="ja-JP" altLang="ja-JP" sz="3600" dirty="0" smtClean="0"/>
              <a:t>収集</a:t>
            </a:r>
            <a:r>
              <a:rPr lang="ja-JP" altLang="en-US" sz="3600" dirty="0"/>
              <a:t>・</a:t>
            </a:r>
            <a:r>
              <a:rPr lang="ja-JP" altLang="ja-JP" sz="3600" dirty="0" smtClean="0"/>
              <a:t>リスト化</a:t>
            </a:r>
            <a:r>
              <a:rPr lang="ja-JP" altLang="en-US" sz="3600" dirty="0" smtClean="0"/>
              <a:t>（</a:t>
            </a:r>
            <a:r>
              <a:rPr lang="ja-JP" altLang="ja-JP" sz="3600" dirty="0" smtClean="0"/>
              <a:t>小平</a:t>
            </a:r>
            <a:r>
              <a:rPr lang="ja-JP" altLang="ja-JP" sz="3600" dirty="0"/>
              <a:t>・</a:t>
            </a:r>
            <a:r>
              <a:rPr lang="ja-JP" altLang="ja-JP" sz="3600" dirty="0" smtClean="0"/>
              <a:t>いとう</a:t>
            </a:r>
            <a:r>
              <a:rPr lang="ja-JP" altLang="en-US" sz="3600" dirty="0"/>
              <a:t>，</a:t>
            </a:r>
            <a:r>
              <a:rPr lang="en-US" altLang="ja-JP" sz="3600" dirty="0" smtClean="0"/>
              <a:t>2012</a:t>
            </a:r>
            <a:r>
              <a:rPr lang="ja-JP" altLang="ja-JP" sz="3600" dirty="0"/>
              <a:t>） </a:t>
            </a:r>
            <a:endParaRPr lang="en-US" altLang="ja-JP" sz="3600" dirty="0" smtClean="0"/>
          </a:p>
          <a:p>
            <a:endParaRPr lang="en-US" altLang="ja-JP" sz="2800" dirty="0" smtClean="0"/>
          </a:p>
          <a:p>
            <a:endParaRPr lang="ja-JP" altLang="en-US" sz="2800" dirty="0" smtClean="0"/>
          </a:p>
        </p:txBody>
      </p:sp>
      <p:sp>
        <p:nvSpPr>
          <p:cNvPr id="5" name="スライド番号プレースホルダ 4"/>
          <p:cNvSpPr>
            <a:spLocks noGrp="1"/>
          </p:cNvSpPr>
          <p:nvPr>
            <p:ph type="sldNum" sz="quarter" idx="12"/>
          </p:nvPr>
        </p:nvSpPr>
        <p:spPr/>
        <p:txBody>
          <a:bodyPr/>
          <a:lstStyle/>
          <a:p>
            <a:pPr>
              <a:defRPr/>
            </a:pPr>
            <a:fld id="{0D219966-78A2-4C54-A411-31618394FD32}" type="slidenum">
              <a:rPr lang="ja-JP" altLang="en-US" smtClean="0"/>
              <a:pPr>
                <a:defRPr/>
              </a:pPr>
              <a:t>5</a:t>
            </a:fld>
            <a:endParaRPr lang="ja-JP" altLang="en-US" dirty="0"/>
          </a:p>
        </p:txBody>
      </p:sp>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5417"/>
            <a:ext cx="1800349" cy="275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Users\tomoe-k\Desktop\キャプチャ.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2327" y="4045418"/>
            <a:ext cx="1818388" cy="25858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http://bethel-net.jp/bethel-shohin/let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4045418"/>
            <a:ext cx="1720136" cy="2639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当事者が語る精神障害とのつきあい方"/>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3276" y="4045418"/>
            <a:ext cx="1800723" cy="25791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9849" y="4045417"/>
            <a:ext cx="1808256" cy="259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46444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1008112"/>
          </a:xfrm>
        </p:spPr>
        <p:txBody>
          <a:bodyPr>
            <a:normAutofit/>
          </a:bodyPr>
          <a:lstStyle/>
          <a:p>
            <a:r>
              <a:rPr lang="ja-JP" altLang="en-US" dirty="0" smtClean="0"/>
              <a:t>統合失調症闘病記</a:t>
            </a:r>
            <a:r>
              <a:rPr lang="en-US" altLang="ja-JP" dirty="0" smtClean="0">
                <a:solidFill>
                  <a:srgbClr val="FF0000"/>
                </a:solidFill>
              </a:rPr>
              <a:t>217</a:t>
            </a:r>
            <a:r>
              <a:rPr lang="ja-JP" altLang="en-US" dirty="0">
                <a:solidFill>
                  <a:srgbClr val="FF0000"/>
                </a:solidFill>
              </a:rPr>
              <a:t>冊のリスト化</a:t>
            </a:r>
            <a:endParaRPr kumimoji="1" lang="ja-JP" altLang="en-US" dirty="0">
              <a:solidFill>
                <a:srgbClr val="FF0000"/>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3" y="1052736"/>
            <a:ext cx="4979392"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2665488"/>
            <a:ext cx="4828778" cy="41651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3" y="5063338"/>
            <a:ext cx="3753709" cy="1307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スライド番号プレースホルダー 2"/>
          <p:cNvSpPr>
            <a:spLocks noGrp="1"/>
          </p:cNvSpPr>
          <p:nvPr>
            <p:ph type="sldNum" sz="quarter" idx="12"/>
          </p:nvPr>
        </p:nvSpPr>
        <p:spPr/>
        <p:txBody>
          <a:bodyPr/>
          <a:lstStyle/>
          <a:p>
            <a:fld id="{FBD0D641-B719-4818-9904-9C2408900B48}" type="slidenum">
              <a:rPr kumimoji="1" lang="ja-JP" altLang="en-US" smtClean="0"/>
              <a:t>6</a:t>
            </a:fld>
            <a:endParaRPr kumimoji="1" lang="ja-JP" altLang="en-US"/>
          </a:p>
        </p:txBody>
      </p:sp>
    </p:spTree>
    <p:extLst>
      <p:ext uri="{BB962C8B-B14F-4D97-AF65-F5344CB8AC3E}">
        <p14:creationId xmlns:p14="http://schemas.microsoft.com/office/powerpoint/2010/main" val="41650570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0" y="0"/>
            <a:ext cx="8686800" cy="1196975"/>
          </a:xfrm>
        </p:spPr>
        <p:txBody>
          <a:bodyPr>
            <a:normAutofit fontScale="90000"/>
          </a:bodyPr>
          <a:lstStyle/>
          <a:p>
            <a:pPr algn="l" eaLnBrk="1" hangingPunct="1"/>
            <a:r>
              <a:rPr lang="ja-JP" altLang="en-US" dirty="0" smtClean="0"/>
              <a:t>統合失調症の語りの研究</a:t>
            </a:r>
            <a:r>
              <a:rPr lang="en-US" altLang="ja-JP" dirty="0" smtClean="0"/>
              <a:t/>
            </a:r>
            <a:br>
              <a:rPr lang="en-US" altLang="ja-JP" dirty="0" smtClean="0"/>
            </a:br>
            <a:r>
              <a:rPr lang="ja-JP" altLang="en-US" dirty="0" smtClean="0">
                <a:solidFill>
                  <a:srgbClr val="FF0000"/>
                </a:solidFill>
              </a:rPr>
              <a:t>ナラティブ教材</a:t>
            </a:r>
            <a:r>
              <a:rPr lang="ja-JP" altLang="en-US" dirty="0" smtClean="0"/>
              <a:t>とは</a:t>
            </a:r>
          </a:p>
        </p:txBody>
      </p:sp>
      <p:sp>
        <p:nvSpPr>
          <p:cNvPr id="4099" name="コンテンツ プレースホルダ 2"/>
          <p:cNvSpPr>
            <a:spLocks noGrp="1"/>
          </p:cNvSpPr>
          <p:nvPr>
            <p:ph idx="1"/>
          </p:nvPr>
        </p:nvSpPr>
        <p:spPr>
          <a:xfrm>
            <a:off x="0" y="1412875"/>
            <a:ext cx="6858000" cy="5445125"/>
          </a:xfrm>
        </p:spPr>
        <p:txBody>
          <a:bodyPr/>
          <a:lstStyle/>
          <a:p>
            <a:pPr eaLnBrk="1" hangingPunct="1">
              <a:buFont typeface="Arial" charset="0"/>
              <a:buNone/>
            </a:pPr>
            <a:r>
              <a:rPr lang="ja-JP" altLang="en-US" dirty="0" smtClean="0"/>
              <a:t>　</a:t>
            </a:r>
            <a:endParaRPr lang="en-US" altLang="ja-JP" dirty="0" smtClean="0"/>
          </a:p>
          <a:p>
            <a:pPr eaLnBrk="1" hangingPunct="1">
              <a:buFont typeface="Arial" charset="0"/>
              <a:buNone/>
            </a:pPr>
            <a:r>
              <a:rPr lang="ja-JP" altLang="en-US" dirty="0" smtClean="0"/>
              <a:t>　患者の病いの体験を患者や家族などが自ら自分のことばで語った物語りが表現された作品であり、学習者にとってその体験の理解を促進したり、助けになる目的で看護教育などに</a:t>
            </a:r>
            <a:endParaRPr lang="en-US" altLang="ja-JP" dirty="0" smtClean="0"/>
          </a:p>
          <a:p>
            <a:pPr eaLnBrk="1" hangingPunct="1">
              <a:buFont typeface="Arial" charset="0"/>
              <a:buNone/>
            </a:pPr>
            <a:r>
              <a:rPr lang="ja-JP" altLang="en-US" dirty="0" smtClean="0"/>
              <a:t>　利用されうる形に教材化されたもの</a:t>
            </a:r>
            <a:endParaRPr lang="en-US" altLang="ja-JP" dirty="0" smtClean="0"/>
          </a:p>
          <a:p>
            <a:pPr eaLnBrk="1" hangingPunct="1">
              <a:buFont typeface="Arial" charset="0"/>
              <a:buNone/>
            </a:pPr>
            <a:r>
              <a:rPr lang="ja-JP" altLang="en-US" dirty="0" smtClean="0"/>
              <a:t>　　　　　　　　　　　　（</a:t>
            </a:r>
            <a:r>
              <a:rPr lang="ja-JP" altLang="ja-JP" dirty="0" smtClean="0"/>
              <a:t>小平・伊藤</a:t>
            </a:r>
            <a:r>
              <a:rPr lang="en-US" altLang="ja-JP" dirty="0" smtClean="0"/>
              <a:t>, 2009</a:t>
            </a:r>
            <a:r>
              <a:rPr lang="ja-JP" altLang="en-US" dirty="0" smtClean="0"/>
              <a:t>）　</a:t>
            </a:r>
          </a:p>
          <a:p>
            <a:pPr eaLnBrk="1" hangingPunct="1"/>
            <a:endParaRPr lang="ja-JP" altLang="en-US" dirty="0" smtClean="0"/>
          </a:p>
        </p:txBody>
      </p:sp>
      <p:sp>
        <p:nvSpPr>
          <p:cNvPr id="5" name="スライド番号プレースホルダ 4"/>
          <p:cNvSpPr>
            <a:spLocks noGrp="1"/>
          </p:cNvSpPr>
          <p:nvPr>
            <p:ph type="sldNum" sz="quarter" idx="12"/>
          </p:nvPr>
        </p:nvSpPr>
        <p:spPr/>
        <p:txBody>
          <a:bodyPr/>
          <a:lstStyle/>
          <a:p>
            <a:pPr>
              <a:defRPr/>
            </a:pPr>
            <a:fld id="{F5C9AB6A-AA8C-42CE-9D64-4044E44C9B12}" type="slidenum">
              <a:rPr lang="ja-JP" altLang="en-US"/>
              <a:pPr>
                <a:defRPr/>
              </a:pPr>
              <a:t>7</a:t>
            </a:fld>
            <a:endParaRPr lang="ja-JP" altLang="en-US" dirty="0"/>
          </a:p>
        </p:txBody>
      </p:sp>
      <p:pic>
        <p:nvPicPr>
          <p:cNvPr id="410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3429000"/>
            <a:ext cx="23399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8892" y="188640"/>
            <a:ext cx="2393831" cy="309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490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正方形/長方形 9"/>
          <p:cNvSpPr/>
          <p:nvPr/>
        </p:nvSpPr>
        <p:spPr>
          <a:xfrm>
            <a:off x="3028950" y="1905000"/>
            <a:ext cx="450850" cy="3721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9219" name="図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3738" y="247650"/>
            <a:ext cx="28813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p:cNvPicPr>
            <a:picLocks noChangeAspect="1"/>
          </p:cNvPicPr>
          <p:nvPr/>
        </p:nvPicPr>
        <p:blipFill>
          <a:blip r:embed="rId3"/>
          <a:stretch>
            <a:fillRect/>
          </a:stretch>
        </p:blipFill>
        <p:spPr>
          <a:xfrm>
            <a:off x="152400" y="0"/>
            <a:ext cx="3708400" cy="6626225"/>
          </a:xfrm>
          <a:prstGeom prst="rect">
            <a:avLst/>
          </a:prstGeom>
          <a:effectLst>
            <a:outerShdw blurRad="50800" dist="38100" dir="5400000" algn="t" rotWithShape="0">
              <a:prstClr val="black">
                <a:alpha val="40000"/>
              </a:prstClr>
            </a:outerShdw>
          </a:effectLst>
        </p:spPr>
      </p:pic>
      <p:pic>
        <p:nvPicPr>
          <p:cNvPr id="9222" name="図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67450" y="4216400"/>
            <a:ext cx="2724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図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34925"/>
            <a:ext cx="297180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p:cNvSpPr/>
          <p:nvPr/>
        </p:nvSpPr>
        <p:spPr>
          <a:xfrm>
            <a:off x="3028950" y="1905000"/>
            <a:ext cx="450850" cy="3721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スライド番号プレースホルダー 1"/>
          <p:cNvSpPr>
            <a:spLocks noGrp="1"/>
          </p:cNvSpPr>
          <p:nvPr>
            <p:ph type="sldNum" sz="quarter" idx="12"/>
          </p:nvPr>
        </p:nvSpPr>
        <p:spPr/>
        <p:txBody>
          <a:bodyPr/>
          <a:lstStyle/>
          <a:p>
            <a:fld id="{FBD0D641-B719-4818-9904-9C2408900B48}" type="slidenum">
              <a:rPr kumimoji="1" lang="ja-JP" altLang="en-US" smtClean="0"/>
              <a:t>8</a:t>
            </a:fld>
            <a:endParaRPr kumimoji="1" lang="ja-JP" altLang="en-US"/>
          </a:p>
        </p:txBody>
      </p:sp>
    </p:spTree>
    <p:extLst>
      <p:ext uri="{BB962C8B-B14F-4D97-AF65-F5344CB8AC3E}">
        <p14:creationId xmlns:p14="http://schemas.microsoft.com/office/powerpoint/2010/main" val="927737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Yohei\Desktop\小平　作図\120215小平ABCナラティブ教材アニメ\06-1.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438" y="1773238"/>
            <a:ext cx="1071562"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正方形/長方形 3"/>
          <p:cNvSpPr/>
          <p:nvPr/>
        </p:nvSpPr>
        <p:spPr>
          <a:xfrm>
            <a:off x="107950" y="115888"/>
            <a:ext cx="7848600" cy="208915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6" name="正方形/長方形 5"/>
          <p:cNvSpPr/>
          <p:nvPr/>
        </p:nvSpPr>
        <p:spPr>
          <a:xfrm>
            <a:off x="107950" y="3644900"/>
            <a:ext cx="8135938" cy="3025775"/>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701" name="テキスト ボックス 15"/>
          <p:cNvSpPr txBox="1">
            <a:spLocks noChangeArrowheads="1"/>
          </p:cNvSpPr>
          <p:nvPr/>
        </p:nvSpPr>
        <p:spPr bwMode="auto">
          <a:xfrm>
            <a:off x="179388" y="260350"/>
            <a:ext cx="14398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a:t>学生は</a:t>
            </a:r>
            <a:endParaRPr lang="en-US" altLang="ja-JP"/>
          </a:p>
          <a:p>
            <a:pPr algn="ctr" eaLnBrk="1" hangingPunct="1"/>
            <a:r>
              <a:rPr lang="ja-JP" altLang="en-US"/>
              <a:t>統合失調症の症状や</a:t>
            </a:r>
            <a:endParaRPr lang="en-US" altLang="ja-JP"/>
          </a:p>
          <a:p>
            <a:pPr algn="ctr" eaLnBrk="1" hangingPunct="1"/>
            <a:r>
              <a:rPr lang="ja-JP" altLang="en-US"/>
              <a:t>エピソードを</a:t>
            </a:r>
            <a:endParaRPr lang="en-US" altLang="ja-JP"/>
          </a:p>
          <a:p>
            <a:pPr algn="ctr" eaLnBrk="1" hangingPunct="1"/>
            <a:r>
              <a:rPr lang="ja-JP" altLang="en-US"/>
              <a:t>点で</a:t>
            </a:r>
            <a:endParaRPr lang="en-US" altLang="ja-JP"/>
          </a:p>
          <a:p>
            <a:pPr algn="ctr" eaLnBrk="1" hangingPunct="1"/>
            <a:r>
              <a:rPr lang="ja-JP" altLang="en-US"/>
              <a:t>見ている</a:t>
            </a:r>
          </a:p>
        </p:txBody>
      </p:sp>
      <p:sp>
        <p:nvSpPr>
          <p:cNvPr id="19" name="テキスト ボックス 18"/>
          <p:cNvSpPr txBox="1">
            <a:spLocks noChangeArrowheads="1"/>
          </p:cNvSpPr>
          <p:nvPr/>
        </p:nvSpPr>
        <p:spPr bwMode="auto">
          <a:xfrm>
            <a:off x="179388" y="3789363"/>
            <a:ext cx="13684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a:t>学生は</a:t>
            </a:r>
            <a:endParaRPr lang="en-US" altLang="ja-JP"/>
          </a:p>
          <a:p>
            <a:pPr algn="ctr" eaLnBrk="1" hangingPunct="1"/>
            <a:r>
              <a:rPr lang="ja-JP" altLang="en-US"/>
              <a:t>統合失調症を病む</a:t>
            </a:r>
            <a:endParaRPr lang="en-US" altLang="ja-JP"/>
          </a:p>
          <a:p>
            <a:pPr algn="ctr" eaLnBrk="1" hangingPunct="1"/>
            <a:r>
              <a:rPr lang="ja-JP" altLang="en-US"/>
              <a:t>古川さんの体験を</a:t>
            </a:r>
            <a:endParaRPr lang="en-US" altLang="ja-JP"/>
          </a:p>
          <a:p>
            <a:pPr algn="ctr" eaLnBrk="1" hangingPunct="1"/>
            <a:r>
              <a:rPr lang="ja-JP" altLang="en-US"/>
              <a:t>連続性のあるストーリー</a:t>
            </a:r>
            <a:endParaRPr lang="en-US" altLang="ja-JP"/>
          </a:p>
          <a:p>
            <a:pPr algn="ctr" eaLnBrk="1" hangingPunct="1"/>
            <a:r>
              <a:rPr lang="ja-JP" altLang="en-US"/>
              <a:t>として</a:t>
            </a:r>
            <a:endParaRPr lang="en-US" altLang="ja-JP"/>
          </a:p>
          <a:p>
            <a:pPr algn="ctr" eaLnBrk="1" hangingPunct="1"/>
            <a:r>
              <a:rPr lang="ja-JP" altLang="en-US"/>
              <a:t>見るようになる</a:t>
            </a:r>
          </a:p>
        </p:txBody>
      </p:sp>
      <p:sp>
        <p:nvSpPr>
          <p:cNvPr id="18" name="右矢印 17"/>
          <p:cNvSpPr/>
          <p:nvPr/>
        </p:nvSpPr>
        <p:spPr>
          <a:xfrm>
            <a:off x="1547813" y="5013325"/>
            <a:ext cx="5184775" cy="719138"/>
          </a:xfrm>
          <a:prstGeom prst="rightArrow">
            <a:avLst/>
          </a:prstGeom>
          <a:solidFill>
            <a:srgbClr val="F660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 name="円/楕円 22"/>
          <p:cNvSpPr/>
          <p:nvPr/>
        </p:nvSpPr>
        <p:spPr>
          <a:xfrm>
            <a:off x="1619250" y="404813"/>
            <a:ext cx="1439863" cy="1439862"/>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発病前は良い子、根暗だった</a:t>
            </a:r>
          </a:p>
        </p:txBody>
      </p:sp>
      <p:sp>
        <p:nvSpPr>
          <p:cNvPr id="24" name="円/楕円 23"/>
          <p:cNvSpPr/>
          <p:nvPr/>
        </p:nvSpPr>
        <p:spPr>
          <a:xfrm>
            <a:off x="3203575" y="404813"/>
            <a:ext cx="1439863" cy="1439862"/>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幻聴もあって椅子を投げる</a:t>
            </a:r>
          </a:p>
        </p:txBody>
      </p:sp>
      <p:sp>
        <p:nvSpPr>
          <p:cNvPr id="25" name="円/楕円 24"/>
          <p:cNvSpPr/>
          <p:nvPr/>
        </p:nvSpPr>
        <p:spPr>
          <a:xfrm>
            <a:off x="4787900" y="404813"/>
            <a:ext cx="1439863" cy="1439862"/>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保護室に入る</a:t>
            </a:r>
          </a:p>
        </p:txBody>
      </p:sp>
      <p:sp>
        <p:nvSpPr>
          <p:cNvPr id="26" name="円/楕円 25"/>
          <p:cNvSpPr/>
          <p:nvPr/>
        </p:nvSpPr>
        <p:spPr>
          <a:xfrm>
            <a:off x="6372225" y="404813"/>
            <a:ext cx="1439863" cy="1439862"/>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寛解</a:t>
            </a:r>
          </a:p>
        </p:txBody>
      </p:sp>
      <p:sp>
        <p:nvSpPr>
          <p:cNvPr id="27" name="下矢印 26"/>
          <p:cNvSpPr/>
          <p:nvPr/>
        </p:nvSpPr>
        <p:spPr>
          <a:xfrm>
            <a:off x="2700338" y="2349500"/>
            <a:ext cx="4103687" cy="1223963"/>
          </a:xfrm>
          <a:prstGeom prst="downArrow">
            <a:avLst>
              <a:gd name="adj1" fmla="val 50000"/>
              <a:gd name="adj2" fmla="val 50000"/>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dirty="0">
              <a:solidFill>
                <a:schemeClr val="tx1"/>
              </a:solidFill>
            </a:endParaRPr>
          </a:p>
          <a:p>
            <a:pPr algn="ctr">
              <a:defRPr/>
            </a:pPr>
            <a:r>
              <a:rPr lang="ja-JP" altLang="en-US" dirty="0">
                <a:solidFill>
                  <a:schemeClr val="tx1"/>
                </a:solidFill>
              </a:rPr>
              <a:t>ナラティブ教材</a:t>
            </a:r>
            <a:endParaRPr lang="en-US" altLang="ja-JP" dirty="0">
              <a:solidFill>
                <a:schemeClr val="tx1"/>
              </a:solidFill>
            </a:endParaRPr>
          </a:p>
          <a:p>
            <a:pPr algn="ctr">
              <a:defRPr/>
            </a:pPr>
            <a:r>
              <a:rPr lang="ja-JP" altLang="en-US" dirty="0">
                <a:solidFill>
                  <a:schemeClr val="tx1"/>
                </a:solidFill>
              </a:rPr>
              <a:t>の</a:t>
            </a:r>
            <a:endParaRPr lang="en-US" altLang="ja-JP" dirty="0">
              <a:solidFill>
                <a:schemeClr val="tx1"/>
              </a:solidFill>
            </a:endParaRPr>
          </a:p>
          <a:p>
            <a:pPr algn="ctr">
              <a:defRPr/>
            </a:pPr>
            <a:r>
              <a:rPr lang="ja-JP" altLang="en-US" dirty="0">
                <a:solidFill>
                  <a:schemeClr val="tx1"/>
                </a:solidFill>
              </a:rPr>
              <a:t>活用</a:t>
            </a:r>
          </a:p>
        </p:txBody>
      </p:sp>
      <p:sp>
        <p:nvSpPr>
          <p:cNvPr id="28" name="円/楕円 27"/>
          <p:cNvSpPr/>
          <p:nvPr/>
        </p:nvSpPr>
        <p:spPr>
          <a:xfrm>
            <a:off x="1655763" y="4662488"/>
            <a:ext cx="1439862" cy="1439862"/>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発病前は良い子、根暗だった</a:t>
            </a:r>
          </a:p>
        </p:txBody>
      </p:sp>
      <p:sp>
        <p:nvSpPr>
          <p:cNvPr id="29" name="円/楕円 28"/>
          <p:cNvSpPr/>
          <p:nvPr/>
        </p:nvSpPr>
        <p:spPr>
          <a:xfrm>
            <a:off x="3203575" y="4652963"/>
            <a:ext cx="1439863" cy="1439862"/>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幻聴もあって椅子を投げる</a:t>
            </a:r>
          </a:p>
        </p:txBody>
      </p:sp>
      <p:sp>
        <p:nvSpPr>
          <p:cNvPr id="30" name="円/楕円 29"/>
          <p:cNvSpPr/>
          <p:nvPr/>
        </p:nvSpPr>
        <p:spPr>
          <a:xfrm>
            <a:off x="4716463" y="4652963"/>
            <a:ext cx="1439862" cy="1439862"/>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保護室に入る</a:t>
            </a:r>
          </a:p>
        </p:txBody>
      </p:sp>
      <p:sp>
        <p:nvSpPr>
          <p:cNvPr id="31" name="円/楕円 30"/>
          <p:cNvSpPr/>
          <p:nvPr/>
        </p:nvSpPr>
        <p:spPr>
          <a:xfrm>
            <a:off x="6732588" y="4652963"/>
            <a:ext cx="1439862" cy="1439862"/>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寛解</a:t>
            </a:r>
          </a:p>
        </p:txBody>
      </p:sp>
      <p:pic>
        <p:nvPicPr>
          <p:cNvPr id="1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319" y="1957611"/>
            <a:ext cx="1728465" cy="184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図 19"/>
          <p:cNvPicPr>
            <a:picLocks noChangeAspect="1"/>
          </p:cNvPicPr>
          <p:nvPr/>
        </p:nvPicPr>
        <p:blipFill>
          <a:blip r:embed="rId4"/>
          <a:stretch>
            <a:fillRect/>
          </a:stretch>
        </p:blipFill>
        <p:spPr>
          <a:xfrm>
            <a:off x="6565947" y="6165304"/>
            <a:ext cx="2562718" cy="692695"/>
          </a:xfrm>
          <a:prstGeom prst="rect">
            <a:avLst/>
          </a:prstGeom>
        </p:spPr>
      </p:pic>
      <p:sp>
        <p:nvSpPr>
          <p:cNvPr id="2" name="スライド番号プレースホルダー 1"/>
          <p:cNvSpPr>
            <a:spLocks noGrp="1"/>
          </p:cNvSpPr>
          <p:nvPr>
            <p:ph type="sldNum" sz="quarter" idx="12"/>
          </p:nvPr>
        </p:nvSpPr>
        <p:spPr/>
        <p:txBody>
          <a:bodyPr/>
          <a:lstStyle/>
          <a:p>
            <a:fld id="{FBD0D641-B719-4818-9904-9C2408900B48}" type="slidenum">
              <a:rPr kumimoji="1" lang="ja-JP" altLang="en-US" smtClean="0"/>
              <a:t>9</a:t>
            </a:fld>
            <a:endParaRPr kumimoji="1" lang="ja-JP" altLang="en-US"/>
          </a:p>
        </p:txBody>
      </p:sp>
    </p:spTree>
    <p:extLst>
      <p:ext uri="{BB962C8B-B14F-4D97-AF65-F5344CB8AC3E}">
        <p14:creationId xmlns:p14="http://schemas.microsoft.com/office/powerpoint/2010/main" val="52215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0-#ppt_w/2"/>
                                          </p:val>
                                        </p:tav>
                                        <p:tav tm="100000">
                                          <p:val>
                                            <p:strVal val="#ppt_x"/>
                                          </p:val>
                                        </p:tav>
                                      </p:tavLst>
                                    </p:anim>
                                    <p:anim calcmode="lin" valueType="num">
                                      <p:cBhvr additive="base">
                                        <p:cTn id="25"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additive="base">
                                        <p:cTn id="30" dur="500" fill="hold"/>
                                        <p:tgtEl>
                                          <p:spTgt spid="29"/>
                                        </p:tgtEl>
                                        <p:attrNameLst>
                                          <p:attrName>ppt_x</p:attrName>
                                        </p:attrNameLst>
                                      </p:cBhvr>
                                      <p:tavLst>
                                        <p:tav tm="0">
                                          <p:val>
                                            <p:strVal val="0-#ppt_w/2"/>
                                          </p:val>
                                        </p:tav>
                                        <p:tav tm="100000">
                                          <p:val>
                                            <p:strVal val="#ppt_x"/>
                                          </p:val>
                                        </p:tav>
                                      </p:tavLst>
                                    </p:anim>
                                    <p:anim calcmode="lin" valueType="num">
                                      <p:cBhvr additive="base">
                                        <p:cTn id="31"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500" fill="hold"/>
                                        <p:tgtEl>
                                          <p:spTgt spid="30"/>
                                        </p:tgtEl>
                                        <p:attrNameLst>
                                          <p:attrName>ppt_x</p:attrName>
                                        </p:attrNameLst>
                                      </p:cBhvr>
                                      <p:tavLst>
                                        <p:tav tm="0">
                                          <p:val>
                                            <p:strVal val="0-#ppt_w/2"/>
                                          </p:val>
                                        </p:tav>
                                        <p:tav tm="100000">
                                          <p:val>
                                            <p:strVal val="#ppt_x"/>
                                          </p:val>
                                        </p:tav>
                                      </p:tavLst>
                                    </p:anim>
                                    <p:anim calcmode="lin" valueType="num">
                                      <p:cBhvr additive="base">
                                        <p:cTn id="37"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0-#ppt_w/2"/>
                                          </p:val>
                                        </p:tav>
                                        <p:tav tm="100000">
                                          <p:val>
                                            <p:strVal val="#ppt_x"/>
                                          </p:val>
                                        </p:tav>
                                      </p:tavLst>
                                    </p:anim>
                                    <p:anim calcmode="lin" valueType="num">
                                      <p:cBhvr additive="base">
                                        <p:cTn id="43"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0-#ppt_w/2"/>
                                          </p:val>
                                        </p:tav>
                                        <p:tav tm="100000">
                                          <p:val>
                                            <p:strVal val="#ppt_x"/>
                                          </p:val>
                                        </p:tav>
                                      </p:tavLst>
                                    </p:anim>
                                    <p:anim calcmode="lin" valueType="num">
                                      <p:cBhvr additive="base">
                                        <p:cTn id="4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p:bldP spid="18" grpId="0" animBg="1"/>
      <p:bldP spid="27" grpId="0" animBg="1"/>
      <p:bldP spid="28" grpId="0" animBg="1"/>
      <p:bldP spid="29" grpId="0" animBg="1"/>
      <p:bldP spid="30" grpId="0" animBg="1"/>
      <p:bldP spid="31"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TotalTime>
  <Words>1244</Words>
  <Application>Microsoft Office PowerPoint</Application>
  <PresentationFormat>画面に合わせる (4:3)</PresentationFormat>
  <Paragraphs>202</Paragraphs>
  <Slides>29</Slides>
  <Notes>1</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Office ​​テーマ</vt:lpstr>
      <vt:lpstr> 当事者研究の可視化 テキストマイニングによる探求   小  平  朋  江　　  いとうたけひこ　　　　　　　　　　　　 第12回当事者研究全国交流集会　浦河大会 浦河町総合文化会館　文化ホール 　 2015年7月30日（木）10:00-17:30 　　　　　　　　　　　　　　　　　　　　　 　　　　 </vt:lpstr>
      <vt:lpstr>自己紹介：2008年頃よりべてるまつり参加べてらーの小平・いとう</vt:lpstr>
      <vt:lpstr> 自己病名</vt:lpstr>
      <vt:lpstr>2014べてるまつり 8/29･30 メイドinうらかわ　苦労の先進地うらかわから世界へ</vt:lpstr>
      <vt:lpstr>統合失調症の語りの研究</vt:lpstr>
      <vt:lpstr>統合失調症闘病記217冊のリスト化</vt:lpstr>
      <vt:lpstr>統合失調症の語りの研究 ナラティブ教材とは</vt:lpstr>
      <vt:lpstr>PowerPoint プレゼンテーション</vt:lpstr>
      <vt:lpstr>PowerPoint プレゼンテーション</vt:lpstr>
      <vt:lpstr>統合失調症の語りの研究 </vt:lpstr>
      <vt:lpstr>PowerPoint プレゼンテーション</vt:lpstr>
      <vt:lpstr>PowerPoint プレゼンテーション</vt:lpstr>
      <vt:lpstr>PowerPoint プレゼンテーション</vt:lpstr>
      <vt:lpstr>はじめに</vt:lpstr>
      <vt:lpstr>目的</vt:lpstr>
      <vt:lpstr>方法</vt:lpstr>
      <vt:lpstr>方法</vt:lpstr>
      <vt:lpstr>結果　基本情報：形式的特徴</vt:lpstr>
      <vt:lpstr>結果　単語頻度分析：使用頻度の多い単語</vt:lpstr>
      <vt:lpstr>図 1　使用頻度の多い単語（上位20語）</vt:lpstr>
      <vt:lpstr>結果　評判分析：好評語・不評語に着目して</vt:lpstr>
      <vt:lpstr>結果 当事者研究ではどのように自分を語るか？</vt:lpstr>
      <vt:lpstr>結果 当事者研究ではどのように苦労を語るか？</vt:lpstr>
      <vt:lpstr>結果 当事者研究ではどのように人を語るか？</vt:lpstr>
      <vt:lpstr>結果 当事者研究ではどのように回復を語るか？</vt:lpstr>
      <vt:lpstr>考察</vt:lpstr>
      <vt:lpstr>考察</vt:lpstr>
      <vt:lpstr>浜松のじゃんだらにぃ </vt:lpstr>
      <vt:lpstr>ありがとうございました</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Ito</dc:creator>
  <cp:lastModifiedBy>Ito</cp:lastModifiedBy>
  <cp:revision>136</cp:revision>
  <cp:lastPrinted>2015-07-24T05:17:57Z</cp:lastPrinted>
  <dcterms:created xsi:type="dcterms:W3CDTF">2014-05-11T00:20:48Z</dcterms:created>
  <dcterms:modified xsi:type="dcterms:W3CDTF">2015-08-05T05:27:24Z</dcterms:modified>
</cp:coreProperties>
</file>